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FE628-4367-4467-9199-58756DBFB573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63A2509-4D0E-49A7-A338-D08ACF3530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FE628-4367-4467-9199-58756DBFB573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A2509-4D0E-49A7-A338-D08ACF3530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FE628-4367-4467-9199-58756DBFB573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A2509-4D0E-49A7-A338-D08ACF3530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FE628-4367-4467-9199-58756DBFB573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63A2509-4D0E-49A7-A338-D08ACF3530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FE628-4367-4467-9199-58756DBFB573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A2509-4D0E-49A7-A338-D08ACF3530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FE628-4367-4467-9199-58756DBFB573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A2509-4D0E-49A7-A338-D08ACF3530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FE628-4367-4467-9199-58756DBFB573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63A2509-4D0E-49A7-A338-D08ACF3530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FE628-4367-4467-9199-58756DBFB573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A2509-4D0E-49A7-A338-D08ACF3530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FE628-4367-4467-9199-58756DBFB573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A2509-4D0E-49A7-A338-D08ACF3530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FE628-4367-4467-9199-58756DBFB573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A2509-4D0E-49A7-A338-D08ACF3530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FE628-4367-4467-9199-58756DBFB573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A2509-4D0E-49A7-A338-D08ACF3530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E5FE628-4367-4467-9199-58756DBFB573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63A2509-4D0E-49A7-A338-D08ACF3530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332656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Гвинтовий компресор з ремінним приводом HB-15A</a:t>
            </a:r>
          </a:p>
        </p:txBody>
      </p:sp>
      <p:pic>
        <p:nvPicPr>
          <p:cNvPr id="1026" name="Picture 2" descr="https://stancomplect.com.ua/image/cache/catalog/data/HSK/jufeng/bk-20p/bk-20p-watermark-1000x10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704" t="3971" r="6998" b="3869"/>
          <a:stretch/>
        </p:blipFill>
        <p:spPr bwMode="auto">
          <a:xfrm>
            <a:off x="107505" y="728569"/>
            <a:ext cx="2736303" cy="2922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tancomplect.com.ua/image/cache/catalog/data/HSK/jufeng/bk-20p/bk-20p-1-watermark-1000x100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596" t="7503" r="6296" b="2858"/>
          <a:stretch/>
        </p:blipFill>
        <p:spPr bwMode="auto">
          <a:xfrm>
            <a:off x="6156176" y="715472"/>
            <a:ext cx="2775536" cy="292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tancomplect.com.ua/image/cache/catalog/data/HSK/jufeng/bk-20p/bk-20p-2-watermark-1000x100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89" t="4568" r="7485" b="2915"/>
          <a:stretch/>
        </p:blipFill>
        <p:spPr bwMode="auto">
          <a:xfrm>
            <a:off x="2987824" y="728569"/>
            <a:ext cx="3168352" cy="341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67544" y="4077072"/>
            <a:ext cx="84641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Маслозаповнений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гвинтовий компресор з ремінним приводом HB-15A (продуктивність 1,3 м³/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тиск 10 Бар)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чудово справляється з безперервним режимом роботи в найважчих умовах експлуатації. Високі експлуатаційні якості гвинтових компресорів серії HB досягаються застосуванням високоякісних конструкційних матеріалів, впровадженням передових технологій, ретельним контролем на всіх етапах проектування та виготовлення.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9181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стандартна комплектація ремінного компресор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439150" cy="3086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0034" y="3424198"/>
            <a:ext cx="80648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ХАРАКТЕРНІ ОСОБЛИВОСТІ</a:t>
            </a:r>
          </a:p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Висока енергоефективність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Підходить для тривалої/безперервної експлуатації обладнання (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робота в 2-3 зміни, 5600-8500 годин на рік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Невеликі розміри та низький рівень шуму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не потрібно окремого приміщення під компресор, можна використовувати поряд із споживачем стисненого повітря;</a:t>
            </a:r>
          </a:p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Наднизькі робочі оберти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рідше змінюються підшипники;</a:t>
            </a:r>
          </a:p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 ступені очищення оливи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рідше міняти фільтри, краща якість повітря на виході.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000496" y="428604"/>
            <a:ext cx="2928958" cy="1785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3500430" y="1571613"/>
            <a:ext cx="785818" cy="17485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txBody>
          <a:bodyPr wrap="square" tIns="0" bIns="36000" rtlCol="0">
            <a:spAutoFit/>
          </a:bodyPr>
          <a:lstStyle/>
          <a:p>
            <a:r>
              <a:rPr lang="uk-UA" sz="900" dirty="0" smtClean="0">
                <a:latin typeface="Times New Roman" pitchFamily="18" charset="0"/>
                <a:cs typeface="Times New Roman" pitchFamily="18" charset="0"/>
              </a:rPr>
              <a:t>Маслобак</a:t>
            </a:r>
            <a:endParaRPr lang="uk-UA" sz="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00496" y="1857364"/>
            <a:ext cx="2571768" cy="17485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txBody>
          <a:bodyPr wrap="square" tIns="0" bIns="36000" rtlCol="0">
            <a:spAutoFit/>
          </a:bodyPr>
          <a:lstStyle/>
          <a:p>
            <a:r>
              <a:rPr lang="uk-UA" sz="900" dirty="0" smtClean="0">
                <a:latin typeface="Times New Roman" pitchFamily="18" charset="0"/>
                <a:cs typeface="Times New Roman" pitchFamily="18" charset="0"/>
              </a:rPr>
              <a:t>Електродвигун із захистом рівня IP 54 (</a:t>
            </a:r>
            <a:r>
              <a:rPr lang="uk-UA" sz="900" dirty="0" err="1" smtClean="0">
                <a:latin typeface="Times New Roman" pitchFamily="18" charset="0"/>
                <a:cs typeface="Times New Roman" pitchFamily="18" charset="0"/>
              </a:rPr>
              <a:t>IP</a:t>
            </a:r>
            <a:r>
              <a:rPr lang="uk-UA" sz="900" dirty="0" smtClean="0">
                <a:latin typeface="Times New Roman" pitchFamily="18" charset="0"/>
                <a:cs typeface="Times New Roman" pitchFamily="18" charset="0"/>
              </a:rPr>
              <a:t> 55)</a:t>
            </a:r>
            <a:endParaRPr lang="uk-UA" sz="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43570" y="928670"/>
            <a:ext cx="1285884" cy="17485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txBody>
          <a:bodyPr wrap="square" tIns="0" bIns="36000" rtlCol="0">
            <a:spAutoFit/>
          </a:bodyPr>
          <a:lstStyle/>
          <a:p>
            <a:r>
              <a:rPr lang="uk-UA" sz="900" dirty="0" smtClean="0">
                <a:latin typeface="Times New Roman" pitchFamily="18" charset="0"/>
                <a:cs typeface="Times New Roman" pitchFamily="18" charset="0"/>
              </a:rPr>
              <a:t>Система управління</a:t>
            </a:r>
            <a:endParaRPr lang="uk-UA" sz="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00694" y="1214422"/>
            <a:ext cx="1428760" cy="17485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txBody>
          <a:bodyPr wrap="square" tIns="0" bIns="36000" rtlCol="0">
            <a:spAutoFit/>
          </a:bodyPr>
          <a:lstStyle/>
          <a:p>
            <a:r>
              <a:rPr lang="uk-UA" sz="900" dirty="0" smtClean="0">
                <a:latin typeface="Times New Roman" pitchFamily="18" charset="0"/>
                <a:cs typeface="Times New Roman" pitchFamily="18" charset="0"/>
              </a:rPr>
              <a:t>Звуковбирний кожух</a:t>
            </a:r>
            <a:endParaRPr lang="uk-UA" sz="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29266" y="1500174"/>
            <a:ext cx="1400188" cy="17485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txBody>
          <a:bodyPr wrap="square" tIns="0" bIns="36000" rtlCol="0">
            <a:spAutoFit/>
          </a:bodyPr>
          <a:lstStyle/>
          <a:p>
            <a:r>
              <a:rPr lang="uk-UA" sz="900" dirty="0" smtClean="0">
                <a:latin typeface="Times New Roman" pitchFamily="18" charset="0"/>
                <a:cs typeface="Times New Roman" pitchFamily="18" charset="0"/>
              </a:rPr>
              <a:t>Панельний фільтр</a:t>
            </a:r>
            <a:endParaRPr lang="uk-UA" sz="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786182" y="428604"/>
            <a:ext cx="285752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3786182" y="500042"/>
            <a:ext cx="2286016" cy="17485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txBody>
          <a:bodyPr wrap="square" tIns="0" bIns="36000" rtlCol="0">
            <a:spAutoFit/>
          </a:bodyPr>
          <a:lstStyle/>
          <a:p>
            <a:r>
              <a:rPr lang="uk-UA" sz="900" dirty="0" smtClean="0">
                <a:latin typeface="Times New Roman" pitchFamily="18" charset="0"/>
                <a:cs typeface="Times New Roman" pitchFamily="18" charset="0"/>
              </a:rPr>
              <a:t>Здвоєний радіатор/</a:t>
            </a:r>
            <a:r>
              <a:rPr lang="uk-UA" sz="900" dirty="0" err="1" smtClean="0">
                <a:latin typeface="Times New Roman" pitchFamily="18" charset="0"/>
                <a:cs typeface="Times New Roman" pitchFamily="18" charset="0"/>
              </a:rPr>
              <a:t>маслоо</a:t>
            </a:r>
            <a:r>
              <a:rPr lang="uk-UA" sz="900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uk-UA" sz="900" dirty="0" err="1" smtClean="0">
                <a:latin typeface="Times New Roman" pitchFamily="18" charset="0"/>
                <a:cs typeface="Times New Roman" pitchFamily="18" charset="0"/>
              </a:rPr>
              <a:t>олоджувач</a:t>
            </a:r>
            <a:endParaRPr lang="uk-UA" sz="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357554" y="857232"/>
            <a:ext cx="1071570" cy="500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TextBox 5"/>
          <p:cNvSpPr txBox="1"/>
          <p:nvPr/>
        </p:nvSpPr>
        <p:spPr>
          <a:xfrm>
            <a:off x="3357554" y="1071546"/>
            <a:ext cx="1000132" cy="17485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txBody>
          <a:bodyPr wrap="square" tIns="0" bIns="36000" rtlCol="0">
            <a:spAutoFit/>
          </a:bodyPr>
          <a:lstStyle/>
          <a:p>
            <a:r>
              <a:rPr lang="uk-UA" sz="900" dirty="0" smtClean="0">
                <a:latin typeface="Times New Roman" pitchFamily="18" charset="0"/>
                <a:cs typeface="Times New Roman" pitchFamily="18" charset="0"/>
              </a:rPr>
              <a:t>Роздільник</a:t>
            </a:r>
            <a:endParaRPr lang="uk-UA" sz="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43306" y="714357"/>
            <a:ext cx="1643074" cy="17485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txBody>
          <a:bodyPr wrap="square" tIns="0" bIns="36000" rtlCol="0">
            <a:spAutoFit/>
          </a:bodyPr>
          <a:lstStyle/>
          <a:p>
            <a:r>
              <a:rPr lang="uk-UA" sz="900" dirty="0" smtClean="0">
                <a:latin typeface="Times New Roman" pitchFamily="18" charset="0"/>
                <a:cs typeface="Times New Roman" pitchFamily="18" charset="0"/>
              </a:rPr>
              <a:t>Охолоджуючий вентилятор</a:t>
            </a:r>
            <a:endParaRPr lang="uk-UA" sz="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286248" y="2143116"/>
            <a:ext cx="2143140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TextBox 11"/>
          <p:cNvSpPr txBox="1"/>
          <p:nvPr/>
        </p:nvSpPr>
        <p:spPr>
          <a:xfrm>
            <a:off x="4286248" y="2214554"/>
            <a:ext cx="1604978" cy="17621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txBody>
          <a:bodyPr wrap="square" tIns="0" bIns="36000" rtlCol="0">
            <a:spAutoFit/>
          </a:bodyPr>
          <a:lstStyle/>
          <a:p>
            <a:r>
              <a:rPr lang="uk-UA" sz="900" dirty="0" smtClean="0">
                <a:latin typeface="Times New Roman" pitchFamily="18" charset="0"/>
                <a:cs typeface="Times New Roman" pitchFamily="18" charset="0"/>
              </a:rPr>
              <a:t>Автоматичний натяг ременя</a:t>
            </a:r>
            <a:endParaRPr lang="uk-UA" sz="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42910" y="1071546"/>
            <a:ext cx="1928826" cy="714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TextBox 15"/>
          <p:cNvSpPr txBox="1"/>
          <p:nvPr/>
        </p:nvSpPr>
        <p:spPr>
          <a:xfrm>
            <a:off x="1428728" y="1214422"/>
            <a:ext cx="1143008" cy="17485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txBody>
          <a:bodyPr wrap="square" tIns="0" bIns="36000" rtlCol="0">
            <a:spAutoFit/>
          </a:bodyPr>
          <a:lstStyle/>
          <a:p>
            <a:r>
              <a:rPr lang="uk-UA" sz="900" dirty="0" smtClean="0">
                <a:latin typeface="Times New Roman" pitchFamily="18" charset="0"/>
                <a:cs typeface="Times New Roman" pitchFamily="18" charset="0"/>
              </a:rPr>
              <a:t>Повітряний фільтр</a:t>
            </a:r>
            <a:endParaRPr lang="uk-UA" sz="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4348" y="1428736"/>
            <a:ext cx="1857388" cy="17485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txBody>
          <a:bodyPr wrap="square" tIns="0" bIns="36000" rtlCol="0">
            <a:spAutoFit/>
          </a:bodyPr>
          <a:lstStyle/>
          <a:p>
            <a:r>
              <a:rPr lang="uk-UA" sz="900" dirty="0" err="1" smtClean="0">
                <a:latin typeface="Times New Roman" pitchFamily="18" charset="0"/>
                <a:cs typeface="Times New Roman" pitchFamily="18" charset="0"/>
              </a:rPr>
              <a:t>Всмоктуючий</a:t>
            </a:r>
            <a:r>
              <a:rPr lang="uk-UA" sz="900" dirty="0" smtClean="0">
                <a:latin typeface="Times New Roman" pitchFamily="18" charset="0"/>
                <a:cs typeface="Times New Roman" pitchFamily="18" charset="0"/>
              </a:rPr>
              <a:t> повітряний клапан</a:t>
            </a:r>
            <a:endParaRPr lang="uk-UA" sz="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57310" y="1643050"/>
            <a:ext cx="1014426" cy="17485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txBody>
          <a:bodyPr wrap="square" tIns="0" bIns="36000" rtlCol="0">
            <a:spAutoFit/>
          </a:bodyPr>
          <a:lstStyle/>
          <a:p>
            <a:r>
              <a:rPr lang="uk-UA" sz="900" dirty="0" smtClean="0">
                <a:latin typeface="Times New Roman" pitchFamily="18" charset="0"/>
                <a:cs typeface="Times New Roman" pitchFamily="18" charset="0"/>
              </a:rPr>
              <a:t>Гвинтовий блок</a:t>
            </a:r>
            <a:endParaRPr lang="uk-UA" sz="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071538" y="2071678"/>
            <a:ext cx="1357322" cy="214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1" name="TextBox 20"/>
          <p:cNvSpPr txBox="1"/>
          <p:nvPr/>
        </p:nvSpPr>
        <p:spPr>
          <a:xfrm>
            <a:off x="823882" y="2038336"/>
            <a:ext cx="1604978" cy="17621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txBody>
          <a:bodyPr wrap="square" tIns="0" bIns="36000" rtlCol="0">
            <a:spAutoFit/>
          </a:bodyPr>
          <a:lstStyle/>
          <a:p>
            <a:r>
              <a:rPr lang="uk-UA" sz="900" dirty="0" smtClean="0">
                <a:latin typeface="Times New Roman" pitchFamily="18" charset="0"/>
                <a:cs typeface="Times New Roman" pitchFamily="18" charset="0"/>
              </a:rPr>
              <a:t>Масляний  фільтр</a:t>
            </a:r>
            <a:endParaRPr lang="uk-UA" sz="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85720" y="2357430"/>
            <a:ext cx="1928826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TextBox 19"/>
          <p:cNvSpPr txBox="1"/>
          <p:nvPr/>
        </p:nvSpPr>
        <p:spPr>
          <a:xfrm>
            <a:off x="357190" y="2357431"/>
            <a:ext cx="1857356" cy="17485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txBody>
          <a:bodyPr wrap="square" lIns="36000" tIns="0" rIns="36000" bIns="36000" rtlCol="0">
            <a:spAutoFit/>
          </a:bodyPr>
          <a:lstStyle/>
          <a:p>
            <a:r>
              <a:rPr lang="uk-UA" sz="900" dirty="0" smtClean="0">
                <a:latin typeface="Times New Roman" pitchFamily="18" charset="0"/>
                <a:cs typeface="Times New Roman" pitchFamily="18" charset="0"/>
              </a:rPr>
              <a:t>Опора з </a:t>
            </a:r>
            <a:r>
              <a:rPr lang="uk-UA" sz="900" dirty="0" err="1" smtClean="0">
                <a:latin typeface="Times New Roman" pitchFamily="18" charset="0"/>
                <a:cs typeface="Times New Roman" pitchFamily="18" charset="0"/>
              </a:rPr>
              <a:t>віброгасящими</a:t>
            </a:r>
            <a:r>
              <a:rPr lang="uk-UA" sz="900" dirty="0" smtClean="0">
                <a:latin typeface="Times New Roman" pitchFamily="18" charset="0"/>
                <a:cs typeface="Times New Roman" pitchFamily="18" charset="0"/>
              </a:rPr>
              <a:t> подушками</a:t>
            </a:r>
            <a:endParaRPr lang="uk-UA" sz="9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0527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ремінний привід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4341" y="836712"/>
            <a:ext cx="2778085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73620" y="951982"/>
            <a:ext cx="56166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ременному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приводі компресорний блок з'єднаний за допомогою шківів і ременів з приводним двигуном. Така конструкція відрізняється 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високою ремонтопридатністю та простотою технічного обслуговування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 система автоматичного натягу ременів 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знижує витрати на сервісне обслуговування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076" name="Picture 4" descr="Гвинтовий блок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2354" y="2852936"/>
            <a:ext cx="2825744" cy="183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гвинтова пар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4340" y="4941168"/>
            <a:ext cx="2778085" cy="1523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19872" y="4872160"/>
            <a:ext cx="4968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Високоточна 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гвинтова пара шведської фірми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SKF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гвинтового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блоку.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57600" y="2829397"/>
            <a:ext cx="5886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компресорах серії HB використовується 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гвинтовий блок німецької фірми GHH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забезпечує такі ресурсні показники: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 ККД;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35 000 - 40 000 мотогодин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до заміни підшипників;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Загальний термін експлуатації - 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80 000 - 100 000 </a:t>
            </a:r>
            <a:r>
              <a:rPr lang="uk-UA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мотогодин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8214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Панель управлінн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683" y="620688"/>
            <a:ext cx="322257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11894" y="620688"/>
            <a:ext cx="593210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 компресором здійснюється за допомогою контролера з російськомовним інтерфейсом. Стан обладнання відображається на 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LCD-дисплеї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Контролер відображає такі параметри: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Нагадає про необхідність технічного обслуговування;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Включить енергозберігаючого режиму (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вимкнення електродвигуна за відсутності необхідності в стиснутому повітрі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 та зупинка компресора в аварійній ситуації;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Здійснить плавний запуск;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Покаже напрацювання, 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 дані про режими роботи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Запобігає несанкціонованій зміні параметрів компресора.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 descr="Всмоктуючий клапан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4514" y="3876490"/>
            <a:ext cx="3246407" cy="2103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19872" y="4051163"/>
            <a:ext cx="49320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компресорі використовується 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всмоктувальний клапан відомої австрійської компанії HOERBIGER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ефективно регулює подачу атмосферного повітря в порожнину стиснення.</a:t>
            </a:r>
          </a:p>
        </p:txBody>
      </p:sp>
    </p:spTree>
    <p:extLst>
      <p:ext uri="{BB962C8B-B14F-4D97-AF65-F5344CB8AC3E}">
        <p14:creationId xmlns:p14="http://schemas.microsoft.com/office/powerpoint/2010/main" xmlns="" val="2266093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Вентилятор охолодженн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0923" y="401926"/>
            <a:ext cx="4028420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47390" y="116632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Вентилятор охолодження з верхнім розташуванням дуже ефективний, через своє 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низьке енергоспоживання і не створює додаткових втрат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виникають у процесі стиснення повітря.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охолодження розрахована на діапазон температур довкілля в інтервалі 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 -5 до +45 °С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Температура стисненого повітря на виході з компресора вище температури навколишнього повітря 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лише на 10-15 °С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 з'єднувальних ліній у компресорі виконані у вигляді жорстких трубних з'єднань для мінімізації витоків та збільшення терміну служби трубопроводу під тиском.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Електричні компонент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487" y="3789040"/>
            <a:ext cx="3839292" cy="248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83968" y="458112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обладнанні використовують високоякісні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електрокомпоненти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 німецьких виробників SIEMENS (Німеччина), SCHNEIDER (Франція).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1628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Фільтри MAN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1" y="260648"/>
            <a:ext cx="3240360" cy="2391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75050" y="76714"/>
            <a:ext cx="556895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компресорі використовуються 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фільтри та фільтруючі системи німецької фірми MANN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вході повітря в компресор встановлений панельний фільтр, який призначений для попередньої фільтрації повітря, що йде на стиск, а також охолоджуючого компресор повітря (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очищає до 99,9% повітря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Комбінований радіатор з алюмінію включає 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масляний радіатор і радіатор для стисненого повітря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і забезпечує 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триступінчасту фільтрацію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Масляний фільтр забезпечує 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точність фільтрації до 9 мікронів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і має 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 на 20% більше, ніж аналоги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Гвинтові компресори з ремінним приводом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080069"/>
            <a:ext cx="6192688" cy="3714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75556" y="2806126"/>
            <a:ext cx="81369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Модельний ряд гвинтових компресорів з ремінним приводом в залежності від продуктивності: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5984" y="3286124"/>
            <a:ext cx="571504" cy="211203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uk-UA" sz="900" dirty="0" smtClean="0"/>
              <a:t>Модель</a:t>
            </a:r>
            <a:endParaRPr lang="uk-UA" sz="900" dirty="0"/>
          </a:p>
        </p:txBody>
      </p:sp>
      <p:sp>
        <p:nvSpPr>
          <p:cNvPr id="7" name="TextBox 6"/>
          <p:cNvSpPr txBox="1"/>
          <p:nvPr/>
        </p:nvSpPr>
        <p:spPr>
          <a:xfrm>
            <a:off x="2928926" y="3214686"/>
            <a:ext cx="5715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900" dirty="0" smtClean="0"/>
              <a:t>Тиск, бар</a:t>
            </a:r>
            <a:endParaRPr lang="uk-UA" sz="9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714744" y="3214686"/>
            <a:ext cx="1285884" cy="428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TextBox 7"/>
          <p:cNvSpPr txBox="1"/>
          <p:nvPr/>
        </p:nvSpPr>
        <p:spPr>
          <a:xfrm>
            <a:off x="3643306" y="3286124"/>
            <a:ext cx="1428760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900" dirty="0" smtClean="0"/>
              <a:t>Продуктивність м3/</a:t>
            </a:r>
            <a:r>
              <a:rPr lang="uk-UA" sz="900" dirty="0" err="1" smtClean="0"/>
              <a:t>хв</a:t>
            </a:r>
            <a:endParaRPr lang="uk-UA" sz="900" dirty="0"/>
          </a:p>
        </p:txBody>
      </p:sp>
      <p:sp>
        <p:nvSpPr>
          <p:cNvPr id="10" name="TextBox 9"/>
          <p:cNvSpPr txBox="1"/>
          <p:nvPr/>
        </p:nvSpPr>
        <p:spPr>
          <a:xfrm>
            <a:off x="5072066" y="3214686"/>
            <a:ext cx="714380" cy="380480"/>
          </a:xfrm>
          <a:prstGeom prst="rect">
            <a:avLst/>
          </a:prstGeom>
          <a:solidFill>
            <a:schemeClr val="bg1"/>
          </a:solidFill>
        </p:spPr>
        <p:txBody>
          <a:bodyPr wrap="square" lIns="0" tIns="36000" rIns="0" bIns="36000" rtlCol="0">
            <a:spAutoFit/>
          </a:bodyPr>
          <a:lstStyle/>
          <a:p>
            <a:r>
              <a:rPr lang="uk-UA" sz="1000" dirty="0" smtClean="0"/>
              <a:t>Потужність, </a:t>
            </a:r>
            <a:r>
              <a:rPr lang="uk-UA" sz="1000" dirty="0" smtClean="0"/>
              <a:t>кВт</a:t>
            </a:r>
            <a:endParaRPr lang="uk-UA" sz="1000" dirty="0"/>
          </a:p>
        </p:txBody>
      </p:sp>
      <p:sp>
        <p:nvSpPr>
          <p:cNvPr id="11" name="TextBox 10"/>
          <p:cNvSpPr txBox="1"/>
          <p:nvPr/>
        </p:nvSpPr>
        <p:spPr>
          <a:xfrm>
            <a:off x="6286512" y="3286124"/>
            <a:ext cx="357190" cy="313350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36000" rIns="72000" bIns="0" rtlCol="0">
            <a:spAutoFit/>
          </a:bodyPr>
          <a:lstStyle/>
          <a:p>
            <a:r>
              <a:rPr lang="uk-UA" sz="900" dirty="0" smtClean="0"/>
              <a:t>Вага,кг</a:t>
            </a:r>
            <a:endParaRPr lang="uk-UA" sz="900" dirty="0"/>
          </a:p>
        </p:txBody>
      </p:sp>
      <p:sp>
        <p:nvSpPr>
          <p:cNvPr id="12" name="TextBox 11"/>
          <p:cNvSpPr txBox="1"/>
          <p:nvPr/>
        </p:nvSpPr>
        <p:spPr>
          <a:xfrm>
            <a:off x="6712200" y="3214686"/>
            <a:ext cx="574444" cy="211203"/>
          </a:xfrm>
          <a:prstGeom prst="rect">
            <a:avLst/>
          </a:prstGeom>
          <a:solidFill>
            <a:schemeClr val="bg1"/>
          </a:solidFill>
        </p:spPr>
        <p:txBody>
          <a:bodyPr wrap="none" lIns="0" tIns="36000" rIns="72000" bIns="36000" rtlCol="0">
            <a:spAutoFit/>
          </a:bodyPr>
          <a:lstStyle/>
          <a:p>
            <a:r>
              <a:rPr lang="uk-UA" sz="900" dirty="0" smtClean="0"/>
              <a:t>Габарити</a:t>
            </a:r>
            <a:endParaRPr lang="uk-UA" sz="900" dirty="0"/>
          </a:p>
        </p:txBody>
      </p:sp>
      <p:sp>
        <p:nvSpPr>
          <p:cNvPr id="13" name="TextBox 12"/>
          <p:cNvSpPr txBox="1"/>
          <p:nvPr/>
        </p:nvSpPr>
        <p:spPr>
          <a:xfrm>
            <a:off x="7858148" y="3214686"/>
            <a:ext cx="500066" cy="214314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uk-UA" sz="900" dirty="0" smtClean="0"/>
              <a:t>Вихід</a:t>
            </a:r>
            <a:endParaRPr lang="uk-UA" sz="900" dirty="0"/>
          </a:p>
        </p:txBody>
      </p:sp>
    </p:spTree>
    <p:extLst>
      <p:ext uri="{BB962C8B-B14F-4D97-AF65-F5344CB8AC3E}">
        <p14:creationId xmlns:p14="http://schemas.microsoft.com/office/powerpoint/2010/main" xmlns="" val="1247803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967335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ДЯКУЮ!!!</a:t>
            </a:r>
          </a:p>
        </p:txBody>
      </p:sp>
    </p:spTree>
    <p:extLst>
      <p:ext uri="{BB962C8B-B14F-4D97-AF65-F5344CB8AC3E}">
        <p14:creationId xmlns:p14="http://schemas.microsoft.com/office/powerpoint/2010/main" xmlns="" val="42345845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124</TotalTime>
  <Words>160</Words>
  <Application>Microsoft Office PowerPoint</Application>
  <PresentationFormat>Экран (4:3)</PresentationFormat>
  <Paragraphs>53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Пользователь</cp:lastModifiedBy>
  <cp:revision>12</cp:revision>
  <dcterms:created xsi:type="dcterms:W3CDTF">2023-01-17T10:59:34Z</dcterms:created>
  <dcterms:modified xsi:type="dcterms:W3CDTF">2023-06-05T07:01:27Z</dcterms:modified>
</cp:coreProperties>
</file>