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313" r:id="rId3"/>
    <p:sldId id="28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297" r:id="rId20"/>
    <p:sldId id="288" r:id="rId21"/>
    <p:sldId id="289" r:id="rId22"/>
    <p:sldId id="290" r:id="rId23"/>
    <p:sldId id="291" r:id="rId24"/>
    <p:sldId id="292" r:id="rId25"/>
    <p:sldId id="293" r:id="rId26"/>
    <p:sldId id="314" r:id="rId27"/>
    <p:sldId id="294" r:id="rId28"/>
    <p:sldId id="295" r:id="rId29"/>
    <p:sldId id="286" r:id="rId3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83" d="100"/>
          <a:sy n="83" d="100"/>
        </p:scale>
        <p:origin x="46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1EEE1F-24A4-4286-8626-B469A8C9ECFA}" type="datetimeFigureOut">
              <a:rPr lang="uk-UA" smtClean="0"/>
              <a:pPr/>
              <a:t>08.06.2023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1B74FCB-913F-4C14-88CB-E0AE3B22BE7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7992888" cy="648072"/>
          </a:xfrm>
        </p:spPr>
        <p:txBody>
          <a:bodyPr>
            <a:noAutofit/>
          </a:bodyPr>
          <a:lstStyle/>
          <a:p>
            <a:r>
              <a:rPr lang="uk-UA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Шахтні підйомні  сосуди.  Кліті, скипи, бадді.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Картинки по запросу шахтные подъемные машины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8"/>
          <a:stretch>
            <a:fillRect/>
          </a:stretch>
        </p:blipFill>
        <p:spPr bwMode="auto">
          <a:xfrm>
            <a:off x="214282" y="1285860"/>
            <a:ext cx="6445950" cy="5167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54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miningmarket.ru/wp-content/uploads/2014/09/large_138938318977266035025-724x47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r="26471"/>
          <a:stretch>
            <a:fillRect/>
          </a:stretch>
        </p:blipFill>
        <p:spPr bwMode="auto">
          <a:xfrm>
            <a:off x="500034" y="1071546"/>
            <a:ext cx="2214578" cy="4500594"/>
          </a:xfrm>
          <a:prstGeom prst="rect">
            <a:avLst/>
          </a:prstGeom>
          <a:noFill/>
          <a:ln>
            <a:noFill/>
          </a:ln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500298" y="0"/>
            <a:ext cx="3711272" cy="96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5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ea typeface="Times New Roman" pitchFamily="18" charset="0"/>
                <a:cs typeface="Times New Roman" pitchFamily="18" charset="0"/>
              </a:rPr>
              <a:t>Кліть шахтна61НВ2,97</a:t>
            </a:r>
            <a:endParaRPr kumimoji="0" lang="uk-UA" sz="1400" b="1" i="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488" y="2571744"/>
          <a:ext cx="6095999" cy="1314052"/>
        </p:xfrm>
        <a:graphic>
          <a:graphicData uri="http://schemas.openxmlformats.org/drawingml/2006/table">
            <a:tbl>
              <a:tblPr/>
              <a:tblGrid>
                <a:gridCol w="982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5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7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64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6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274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734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b="1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Позначення </a:t>
                      </a:r>
                      <a:endParaRPr lang="uk-UA" sz="1000" noProof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b="1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Розміри в плані, мм, не більше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b="1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Кількість поверхів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b="1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Вантажопідйомність, т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b="1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Вага, т, не більше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b="1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Питома вага, т/т.год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b="1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довжина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b="1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ширина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61НВ2,97</a:t>
                      </a:r>
                      <a:endParaRPr lang="uk-UA" sz="1000" noProof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2970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1440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3,0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noProof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2,3</a:t>
                      </a:r>
                      <a:endParaRPr lang="uk-UA" sz="1000" noProof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350"/>
                        </a:spcAft>
                      </a:pPr>
                      <a:r>
                        <a:rPr lang="uk-UA" sz="1200" noProof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0,109</a:t>
                      </a:r>
                      <a:endParaRPr lang="uk-UA" sz="1000" noProof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1734" marR="51734" marT="51734" marB="51734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50324" t="29231" r="31727" b="27436"/>
          <a:stretch/>
        </p:blipFill>
        <p:spPr bwMode="auto">
          <a:xfrm>
            <a:off x="214282" y="928670"/>
            <a:ext cx="3562353" cy="55858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85720" y="0"/>
            <a:ext cx="3357586" cy="117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304704" rIns="91440" bIns="190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Кліть 1НОВ4-6,6</a:t>
            </a:r>
            <a:endParaRPr kumimoji="0" lang="uk-UA" sz="1400" b="1" i="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714744" y="285728"/>
          <a:ext cx="5294340" cy="6021995"/>
        </p:xfrm>
        <a:graphic>
          <a:graphicData uri="http://schemas.openxmlformats.org/drawingml/2006/table">
            <a:tbl>
              <a:tblPr/>
              <a:tblGrid>
                <a:gridCol w="2605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8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975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Основні технічні данні</a:t>
                      </a:r>
                      <a:endParaRPr lang="uk-UA" sz="1400" noProof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Кліть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1НОВ4-6,6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підйому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Вертикальний  одноканатний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Кількість</a:t>
                      </a:r>
                      <a:r>
                        <a:rPr lang="uk-UA" sz="1400" baseline="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поверхів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Вантажопідйомність, кН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Кількість піднімаємих людей, не більше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Провідники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Дерев’яні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Кількість головних канатів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0625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Габаритні</a:t>
                      </a:r>
                      <a:r>
                        <a:rPr lang="uk-UA" sz="1400" baseline="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розміри, мм, не більше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довжина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ширина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висота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4000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1460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3200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Вага, кг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3720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вагонетки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ВД 6; ВГ 6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Типорозмір підвісного</a:t>
                      </a:r>
                      <a:r>
                        <a:rPr lang="uk-UA" sz="1400" baseline="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пристрою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УП-12,5</a:t>
                      </a:r>
                      <a:endParaRPr lang="uk-UA" sz="14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36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Типорозмеір</a:t>
                      </a:r>
                      <a:r>
                        <a:rPr lang="uk-UA" sz="1400" noProof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парашута</a:t>
                      </a:r>
                      <a:endParaRPr lang="uk-UA" sz="1400" noProof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125"/>
                        </a:spcAft>
                      </a:pPr>
                      <a:r>
                        <a:rPr lang="uk-UA" sz="1400" noProof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ПТКА-12,5</a:t>
                      </a:r>
                      <a:endParaRPr lang="uk-UA" sz="1400" noProof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2004" marR="92004" marT="46002" marB="46002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8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хтные клети. Тульский завод горно-шахтного оборудован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овые шахтные клети. Тульский завод горно-шахтного оборудовани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5072066" cy="3857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Новые шахтные клети. Тульский завод горно-шахтного оборудования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14" y="3143248"/>
            <a:ext cx="4613286" cy="351354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B3C4DA-C8D0-42CC-A5AA-A57F74918D1E}"/>
              </a:ext>
            </a:extLst>
          </p:cNvPr>
          <p:cNvSpPr txBox="1"/>
          <p:nvPr/>
        </p:nvSpPr>
        <p:spPr>
          <a:xfrm>
            <a:off x="1331640" y="429309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1800" b="1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Кліть</a:t>
            </a:r>
            <a:endParaRPr lang="uk-UA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овые шахтные клети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4643438" cy="4143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Новые шахтные клети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4" y="3193256"/>
            <a:ext cx="4886325" cy="36647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D7324A-84F0-410E-840D-1A32BC28C2E4}"/>
              </a:ext>
            </a:extLst>
          </p:cNvPr>
          <p:cNvSpPr txBox="1"/>
          <p:nvPr/>
        </p:nvSpPr>
        <p:spPr>
          <a:xfrm>
            <a:off x="2286000" y="324722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Кліть</a:t>
            </a:r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2C4629-C0B6-4173-9CA9-A2DF4907AB6E}"/>
              </a:ext>
            </a:extLst>
          </p:cNvPr>
          <p:cNvSpPr txBox="1"/>
          <p:nvPr/>
        </p:nvSpPr>
        <p:spPr>
          <a:xfrm>
            <a:off x="683568" y="522567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1800" b="1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Кліть двоповерхова</a:t>
            </a:r>
            <a:endParaRPr lang="uk-UA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26925" t="35897" r="47913" b="16667"/>
          <a:stretch/>
        </p:blipFill>
        <p:spPr bwMode="auto">
          <a:xfrm>
            <a:off x="214282" y="142852"/>
            <a:ext cx="4857784" cy="61436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4282" y="6211669"/>
            <a:ext cx="535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>
                <a:latin typeface="Times New Roman" pitchFamily="18" charset="0"/>
                <a:cs typeface="Times New Roman" pitchFamily="18" charset="0"/>
              </a:rPr>
              <a:t>Кліті шахтні неопрокидні (11 НВ, 21 НВ, 31НВ, 41 НВ, 51 НВ, 61HB, 71HB, 81 НВ </a:t>
            </a:r>
          </a:p>
        </p:txBody>
      </p:sp>
      <p:pic>
        <p:nvPicPr>
          <p:cNvPr id="6" name="Picture 25" descr="knm_s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500042"/>
            <a:ext cx="3240087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85720" y="123110"/>
            <a:ext cx="857256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Скіп шахтний -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це підйомна посудина для транспортування матеріалів з шахтних виробок на поверхню.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	Обладнання може працювати в стовбурах шахт з максимальною швидкістю руху до 16 м / с,  вантажопідйомність максимум до 50 тонн.  Виготовляються скіпи різноманітної ємності, типом і розташуванням провідників.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	Типи, марки, моделі: за підвіскою: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одноканатні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і багатоканатні. За провідникам: рейкові,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коробчаті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. За типом кузова: перекидні і не перекидні. За типом затвору: секторні і шиберні. 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kip-sb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1678"/>
            <a:ext cx="4929190" cy="450057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72066" y="1960268"/>
          <a:ext cx="4000528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7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37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96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79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83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1871">
                <a:tc gridSpan="2"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Типорозмір скіпу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noProof="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Номінальна місткість, м3, щонайменше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noProof="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Довжина кузова, мм, не більше</a:t>
                      </a: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Вантажопідйомність, </a:t>
                      </a:r>
                      <a:r>
                        <a:rPr lang="uk-UA" sz="900" noProof="0" dirty="0" err="1"/>
                        <a:t>кН</a:t>
                      </a:r>
                      <a:r>
                        <a:rPr lang="uk-UA" sz="900" noProof="0" dirty="0"/>
                        <a:t>, не більше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900" noProof="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Насипна маса, т/м3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175">
                <a:tc gridSpan="8"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Скіпи </a:t>
                      </a:r>
                      <a:r>
                        <a:rPr lang="uk-UA" sz="900" noProof="0" dirty="0" err="1"/>
                        <a:t>одноканатного</a:t>
                      </a:r>
                      <a:r>
                        <a:rPr lang="uk-UA" sz="900" noProof="0" dirty="0"/>
                        <a:t> підйому (</a:t>
                      </a:r>
                      <a:r>
                        <a:rPr lang="uk-UA" sz="900" noProof="0" dirty="0" err="1"/>
                        <a:t>тирозмірний</a:t>
                      </a:r>
                      <a:r>
                        <a:rPr lang="uk-UA" sz="900" noProof="0" dirty="0"/>
                        <a:t> ряд)</a:t>
                      </a:r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СН 4-170-1,8</a:t>
                      </a:r>
                      <a:endParaRPr lang="uk-UA" sz="900" dirty="0"/>
                    </a:p>
                  </a:txBody>
                  <a:tcPr marL="18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4,0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1700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58,8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1,8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175">
                <a:tc gridSpan="8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......</a:t>
                      </a:r>
                      <a:endParaRPr lang="uk-UA" sz="900" dirty="0"/>
                    </a:p>
                  </a:txBody>
                  <a:tcPr marL="18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СН 22,5</a:t>
                      </a:r>
                      <a:endParaRPr lang="uk-UA" sz="900" dirty="0"/>
                    </a:p>
                  </a:txBody>
                  <a:tcPr marL="18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22,5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1920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300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1,35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175">
                <a:tc gridSpan="8"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Скіпи багатоканатного підйому (</a:t>
                      </a:r>
                      <a:r>
                        <a:rPr lang="uk-UA" sz="900" noProof="0" dirty="0" err="1"/>
                        <a:t>тирозмірний</a:t>
                      </a:r>
                      <a:r>
                        <a:rPr lang="uk-UA" sz="900" noProof="0" dirty="0"/>
                        <a:t> ряд)</a:t>
                      </a:r>
                    </a:p>
                  </a:txBody>
                  <a:tcPr marL="18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76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СНМ 9,5-185-1,8</a:t>
                      </a:r>
                      <a:endParaRPr lang="uk-UA" sz="900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9,5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1850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150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1,8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1175">
                <a:tc gridSpan="8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……</a:t>
                      </a:r>
                      <a:endParaRPr lang="uk-UA" sz="900" dirty="0"/>
                    </a:p>
                  </a:txBody>
                  <a:tcPr marL="18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319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СНМП 35-280-1,1</a:t>
                      </a:r>
                      <a:endParaRPr lang="uk-UA" sz="900" dirty="0"/>
                    </a:p>
                  </a:txBody>
                  <a:tcPr marL="18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35,5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2800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325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1,1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350">
                <a:tc rowSpan="2" gridSpan="2">
                  <a:txBody>
                    <a:bodyPr/>
                    <a:lstStyle/>
                    <a:p>
                      <a:pPr algn="ctr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Позначення основного використання скіпу</a:t>
                      </a:r>
                    </a:p>
                  </a:txBody>
                  <a:tcPr marL="0" marR="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uk-UA" sz="10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54000" marR="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Місткість кузова, м3, не менше</a:t>
                      </a:r>
                    </a:p>
                  </a:txBody>
                  <a:tcPr marL="0" marR="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Розміри в плані, мм, не більше</a:t>
                      </a:r>
                    </a:p>
                  </a:txBody>
                  <a:tcPr marL="0" marR="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Маса, т, не більше</a:t>
                      </a:r>
                    </a:p>
                  </a:txBody>
                  <a:tcPr marL="0" marR="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2350">
                <a:tc gridSpan="2" v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 v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900" noProof="0" dirty="0">
                          <a:solidFill>
                            <a:schemeClr val="bg1"/>
                          </a:solidFill>
                        </a:rPr>
                        <a:t>довжина</a:t>
                      </a:r>
                      <a:r>
                        <a:rPr lang="ru-RU" sz="900" noProof="0" dirty="0">
                          <a:solidFill>
                            <a:schemeClr val="bg1"/>
                          </a:solidFill>
                        </a:rPr>
                        <a:t>,</a:t>
                      </a:r>
                      <a:r>
                        <a:rPr lang="en-US" sz="900" noProof="0" dirty="0">
                          <a:solidFill>
                            <a:schemeClr val="bg1"/>
                          </a:solidFill>
                        </a:rPr>
                        <a:t> L</a:t>
                      </a:r>
                      <a:r>
                        <a:rPr lang="ru-RU" sz="900" noProof="0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noProof="0" dirty="0">
                          <a:solidFill>
                            <a:schemeClr val="bg1"/>
                          </a:solidFill>
                        </a:rPr>
                        <a:t>ширина,</a:t>
                      </a:r>
                      <a:r>
                        <a:rPr lang="en-US" sz="900" noProof="0" dirty="0">
                          <a:solidFill>
                            <a:schemeClr val="bg1"/>
                          </a:solidFill>
                        </a:rPr>
                        <a:t> B</a:t>
                      </a:r>
                      <a:endParaRPr lang="uk-UA" sz="900" noProof="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1175">
                <a:tc gridSpan="8"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Скіпи </a:t>
                      </a:r>
                      <a:r>
                        <a:rPr lang="uk-UA" sz="900" noProof="0" dirty="0" err="1"/>
                        <a:t>одноканатного</a:t>
                      </a:r>
                      <a:r>
                        <a:rPr lang="uk-UA" sz="900" noProof="0" dirty="0"/>
                        <a:t> підйому 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СУ 2,2-1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2,2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1132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1112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5,7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1175">
                <a:tc gridSpan="8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……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1175">
                <a:tc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СУ</a:t>
                      </a:r>
                      <a:r>
                        <a:rPr lang="ru-RU" sz="900" baseline="0" dirty="0"/>
                        <a:t> 15-1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15,0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1740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1600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12,5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1175">
                <a:tc gridSpan="8"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Скіпи багатоканатного підйому 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СУМ 4,5-1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4,5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1540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1350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8,65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СУМ 62,-1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6,2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1450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1258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13,0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СУМ 6-1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6,0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1740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1500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11,5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1175">
                <a:tc gridSpan="8">
                  <a:txBody>
                    <a:bodyPr/>
                    <a:lstStyle/>
                    <a:p>
                      <a:pPr algn="ctr"/>
                      <a:r>
                        <a:rPr lang="uk-UA" sz="900" noProof="0" dirty="0"/>
                        <a:t>Скіпи </a:t>
                      </a:r>
                      <a:r>
                        <a:rPr lang="uk-UA" sz="900" noProof="0" dirty="0" err="1"/>
                        <a:t>одноканатного</a:t>
                      </a:r>
                      <a:r>
                        <a:rPr lang="uk-UA" sz="900" noProof="0" dirty="0"/>
                        <a:t> підйому перекидні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СУО 1,8-1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1,8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1498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1316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3,2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СУО 2,2-1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2,2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1498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1316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4,45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СУО 9,0-1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9,0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1754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1614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9,85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СШ 22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19,5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1890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1660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17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СШ 25 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19,8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1890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1660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18,5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СШ</a:t>
                      </a:r>
                      <a:r>
                        <a:rPr lang="ru-RU" sz="900" baseline="0" dirty="0"/>
                        <a:t> 27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21,3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1890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1660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17,5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117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/>
                        <a:t>СШ 35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uk-UA" sz="1000" dirty="0"/>
                    </a:p>
                  </a:txBody>
                  <a:tcPr marL="54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27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2090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2285</a:t>
                      </a:r>
                      <a:endParaRPr lang="uk-UA" sz="900" dirty="0"/>
                    </a:p>
                  </a:txBody>
                  <a:tcPr marL="54000" marR="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24,54</a:t>
                      </a:r>
                      <a:endParaRPr lang="uk-UA" sz="9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480975">
                <a:tc gridSpan="8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b="1" dirty="0"/>
                        <a:t>Примітка. За погодженням із споживачем допускається випуск інших типорозмірів скипів, з обов'язковим дотриманням усіх інших вимог технічних умов</a:t>
                      </a:r>
                      <a:endParaRPr lang="uk-UA" sz="9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400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smz.ua/wp-content/uploads/skipshaht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40425" cy="3952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Скипы шахтные типа сн, снм, снмп 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8" b="13461"/>
          <a:stretch>
            <a:fillRect/>
          </a:stretch>
        </p:blipFill>
        <p:spPr bwMode="auto">
          <a:xfrm>
            <a:off x="0" y="4071942"/>
            <a:ext cx="5143504" cy="2571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Картинки по запросу скиповая подъемная установка украинский перевод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-142900"/>
            <a:ext cx="2627129" cy="68542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572B39-3490-43EE-AACF-3041B67370A6}"/>
              </a:ext>
            </a:extLst>
          </p:cNvPr>
          <p:cNvSpPr txBox="1"/>
          <p:nvPr/>
        </p:nvSpPr>
        <p:spPr>
          <a:xfrm>
            <a:off x="3393289" y="4078731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2800" b="1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Скіп</a:t>
            </a:r>
            <a:endParaRPr lang="uk-UA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ружковский машзавод изготовил гигантский скип на 25 кубов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77"/>
          <a:stretch>
            <a:fillRect/>
          </a:stretch>
        </p:blipFill>
        <p:spPr bwMode="auto">
          <a:xfrm>
            <a:off x="428596" y="357166"/>
            <a:ext cx="5940425" cy="3357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Производство скип шахтных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3929066"/>
            <a:ext cx="5940425" cy="255979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579094-E0CB-478F-A2D2-9C00A8A1B5C3}"/>
              </a:ext>
            </a:extLst>
          </p:cNvPr>
          <p:cNvSpPr txBox="1"/>
          <p:nvPr/>
        </p:nvSpPr>
        <p:spPr>
          <a:xfrm>
            <a:off x="1112808" y="429309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Скіп</a:t>
            </a:r>
            <a:endParaRPr lang="uk-UA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28"/>
            <a:ext cx="2740199" cy="457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Скип угольный | ООО &quot;ДОНСТАЛЬКОМПЛЕКТ&quot;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4" b="24746"/>
          <a:stretch>
            <a:fillRect/>
          </a:stretch>
        </p:blipFill>
        <p:spPr bwMode="auto">
          <a:xfrm>
            <a:off x="2786050" y="4071918"/>
            <a:ext cx="5940425" cy="27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Скипы шахтные купить в Кривом роге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1" t="29964" r="27228"/>
          <a:stretch/>
        </p:blipFill>
        <p:spPr bwMode="auto">
          <a:xfrm>
            <a:off x="5286380" y="214290"/>
            <a:ext cx="3443292" cy="38338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0128CE-B73B-4E7C-B2D3-DA4055E6E634}"/>
              </a:ext>
            </a:extLst>
          </p:cNvPr>
          <p:cNvSpPr txBox="1"/>
          <p:nvPr/>
        </p:nvSpPr>
        <p:spPr>
          <a:xfrm>
            <a:off x="2915816" y="342900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Скіп</a:t>
            </a:r>
            <a:endParaRPr lang="uk-UA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329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 descr="Картинки по запросу шахтные подъемные машин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8856662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4414" y="2738762"/>
            <a:ext cx="928694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sz="1100" dirty="0"/>
              <a:t>Копер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4414" y="3071810"/>
            <a:ext cx="1357322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sz="1100" dirty="0"/>
              <a:t>Копрові шківи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4414" y="3500438"/>
            <a:ext cx="1643074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sz="1100" dirty="0"/>
              <a:t>Підвісний пристрій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4414" y="3857628"/>
            <a:ext cx="847732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sz="1100" dirty="0"/>
              <a:t>Скіп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4414" y="4286256"/>
            <a:ext cx="2000264" cy="261610"/>
          </a:xfrm>
          <a:prstGeom prst="rect">
            <a:avLst/>
          </a:prstGeom>
          <a:solidFill>
            <a:srgbClr val="FFFF00"/>
          </a:solidFill>
        </p:spPr>
        <p:txBody>
          <a:bodyPr wrap="square" lIns="36000" rIns="36000" rtlCol="0">
            <a:spAutoFit/>
          </a:bodyPr>
          <a:lstStyle/>
          <a:p>
            <a:r>
              <a:rPr lang="uk-UA" sz="1100" dirty="0"/>
              <a:t> Розвантажувальний пристрій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14414" y="4643446"/>
            <a:ext cx="2000264" cy="261610"/>
          </a:xfrm>
          <a:prstGeom prst="rect">
            <a:avLst/>
          </a:prstGeom>
          <a:solidFill>
            <a:srgbClr val="FFFF00"/>
          </a:solidFill>
        </p:spPr>
        <p:txBody>
          <a:bodyPr wrap="square" lIns="36000" rIns="36000" rtlCol="0">
            <a:spAutoFit/>
          </a:bodyPr>
          <a:lstStyle/>
          <a:p>
            <a:r>
              <a:rPr lang="uk-UA" sz="1100" dirty="0"/>
              <a:t>Шахтна підйомна машина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14414" y="5024778"/>
            <a:ext cx="1643074" cy="261610"/>
          </a:xfrm>
          <a:prstGeom prst="rect">
            <a:avLst/>
          </a:prstGeom>
          <a:solidFill>
            <a:srgbClr val="FFFF00"/>
          </a:solidFill>
        </p:spPr>
        <p:txBody>
          <a:bodyPr wrap="square" lIns="36000" rIns="36000" rtlCol="0">
            <a:spAutoFit/>
          </a:bodyPr>
          <a:lstStyle/>
          <a:p>
            <a:r>
              <a:rPr lang="uk-UA" sz="1100" dirty="0"/>
              <a:t>Армування ствола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14414" y="5381968"/>
            <a:ext cx="2347930" cy="261610"/>
          </a:xfrm>
          <a:prstGeom prst="rect">
            <a:avLst/>
          </a:prstGeom>
          <a:solidFill>
            <a:srgbClr val="FFFF00"/>
          </a:solidFill>
        </p:spPr>
        <p:txBody>
          <a:bodyPr wrap="square" lIns="36000" rIns="36000" rtlCol="0">
            <a:spAutoFit/>
          </a:bodyPr>
          <a:lstStyle/>
          <a:p>
            <a:r>
              <a:rPr lang="uk-UA" sz="1100" dirty="0"/>
              <a:t>Пристрій для завантаження скіпів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14414" y="5786454"/>
            <a:ext cx="1143008" cy="261610"/>
          </a:xfrm>
          <a:prstGeom prst="rect">
            <a:avLst/>
          </a:prstGeom>
          <a:solidFill>
            <a:srgbClr val="FFFF00"/>
          </a:solidFill>
        </p:spPr>
        <p:txBody>
          <a:bodyPr wrap="square" lIns="36000" rIns="36000" rtlCol="0">
            <a:spAutoFit/>
          </a:bodyPr>
          <a:lstStyle/>
          <a:p>
            <a:r>
              <a:rPr lang="uk-UA" sz="1100" dirty="0"/>
              <a:t>Противага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14414" y="6167786"/>
            <a:ext cx="1857388" cy="261610"/>
          </a:xfrm>
          <a:prstGeom prst="rect">
            <a:avLst/>
          </a:prstGeom>
          <a:solidFill>
            <a:srgbClr val="FFFF00"/>
          </a:solidFill>
        </p:spPr>
        <p:txBody>
          <a:bodyPr wrap="square" lIns="36000" rIns="36000" rtlCol="0">
            <a:spAutoFit/>
          </a:bodyPr>
          <a:lstStyle/>
          <a:p>
            <a:r>
              <a:rPr lang="uk-UA" sz="1100" dirty="0"/>
              <a:t>Напрямні провідники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psm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2071678"/>
            <a:ext cx="7215206" cy="4524380"/>
          </a:xfrm>
          <a:prstGeom prst="rect">
            <a:avLst/>
          </a:prstGeom>
          <a:noFill/>
          <a:ln>
            <a:noFill/>
          </a:ln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00034" y="-7663"/>
            <a:ext cx="8643966" cy="194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	Бадді типу БПСМ призначені для видачі породи і води із забою ствола,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а також для спуску і підйому людей, інструменту та матеріалів при проходці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 вертикальних стволів шахт. Максимальний рівень завантаження бадді,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 повинен бути на 100мм нижче верхньої кромки по РД 05-94 (1).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	Призначений термін служби 2 роки. При роботі в особливо важких умовах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при видачі гірської маси з абразивністю а&gt; 18 (за методом Л.І. Барона і А.В. Кузнєцова)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1,5 року. Календарна тривалість експлуатації 2 роки, при досягненні якої експлуатація бадді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 повинна бути припинена незалежно від її технічного стану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48923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psm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285860"/>
            <a:ext cx="4929222" cy="4714875"/>
          </a:xfrm>
          <a:prstGeom prst="rect">
            <a:avLst/>
          </a:prstGeom>
          <a:noFill/>
          <a:ln>
            <a:noFill/>
          </a:ln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214414" y="285728"/>
            <a:ext cx="7129501" cy="713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Баддя прохідницька являє собою металеву зварену конструкцію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 циліндричної форми і призначена для підйому породи з шахтного стволу,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а також для спуску і підйому людей, інструменту та матеріалів.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E751EC-0D59-42B7-AA43-C9AC28667523}"/>
              </a:ext>
            </a:extLst>
          </p:cNvPr>
          <p:cNvSpPr/>
          <p:nvPr/>
        </p:nvSpPr>
        <p:spPr>
          <a:xfrm>
            <a:off x="3630196" y="4005064"/>
            <a:ext cx="1656184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Кріплення в бадді БПСМ-3</a:t>
            </a:r>
          </a:p>
        </p:txBody>
      </p:sp>
    </p:spTree>
    <p:extLst>
      <p:ext uri="{BB962C8B-B14F-4D97-AF65-F5344CB8AC3E}">
        <p14:creationId xmlns:p14="http://schemas.microsoft.com/office/powerpoint/2010/main" val="1242937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romek-ural.ru/files/category/24090/badya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290"/>
            <a:ext cx="4500594" cy="47148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214546" y="4357694"/>
          <a:ext cx="6597231" cy="2345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07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uk-UA" sz="1000" dirty="0"/>
                        <a:t>Параметри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r>
                        <a:rPr lang="uk-UA" sz="1000" dirty="0"/>
                        <a:t>БПСМ-0,75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r>
                        <a:rPr lang="uk-UA" sz="1000" dirty="0"/>
                        <a:t>БПСМ-1,0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r>
                        <a:rPr lang="uk-UA" sz="1000" dirty="0"/>
                        <a:t>БПСМ-1,5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r>
                        <a:rPr lang="uk-UA" sz="1000" dirty="0"/>
                        <a:t>БПСМ-2,0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r>
                        <a:rPr lang="uk-UA" sz="1000" dirty="0"/>
                        <a:t>БПСМ-3,0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r>
                        <a:rPr lang="uk-UA" sz="1000" dirty="0"/>
                        <a:t>БПСМ-4,5</a:t>
                      </a:r>
                    </a:p>
                  </a:txBody>
                  <a:tcPr marL="54000" marR="360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876">
                <a:tc gridSpan="7"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Баддя прохідницька</a:t>
                      </a:r>
                    </a:p>
                  </a:txBody>
                  <a:tcPr marL="54000" marR="3600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352">
                <a:tc>
                  <a:txBody>
                    <a:bodyPr/>
                    <a:lstStyle/>
                    <a:p>
                      <a:r>
                        <a:rPr lang="uk-UA" sz="1000" dirty="0"/>
                        <a:t>Місткість, </a:t>
                      </a:r>
                      <a:r>
                        <a:rPr lang="uk-UA" sz="1000" dirty="0" err="1"/>
                        <a:t>куб.м</a:t>
                      </a:r>
                      <a:endParaRPr lang="uk-UA" sz="1000" dirty="0"/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0,75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1,0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1,5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2,0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3,0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4,5</a:t>
                      </a:r>
                    </a:p>
                  </a:txBody>
                  <a:tcPr marL="54000" marR="3600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266">
                <a:tc>
                  <a:txBody>
                    <a:bodyPr/>
                    <a:lstStyle/>
                    <a:p>
                      <a:r>
                        <a:rPr lang="uk-UA" sz="1000" dirty="0"/>
                        <a:t>Вантажопідйомність, кг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1500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2000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3000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4000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6000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9000</a:t>
                      </a:r>
                    </a:p>
                  </a:txBody>
                  <a:tcPr marL="54000" marR="3600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612">
                <a:tc>
                  <a:txBody>
                    <a:bodyPr/>
                    <a:lstStyle/>
                    <a:p>
                      <a:r>
                        <a:rPr lang="uk-UA" sz="1000" dirty="0"/>
                        <a:t>Зовнішній діаметр корпусу, мм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950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1150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1300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1400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1600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1700</a:t>
                      </a:r>
                    </a:p>
                  </a:txBody>
                  <a:tcPr marL="54000" marR="3600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162">
                <a:tc>
                  <a:txBody>
                    <a:bodyPr/>
                    <a:lstStyle/>
                    <a:p>
                      <a:r>
                        <a:rPr lang="uk-UA" sz="1000" dirty="0"/>
                        <a:t>Діаметр направляючого каната, мм</a:t>
                      </a:r>
                    </a:p>
                  </a:txBody>
                  <a:tcPr marL="54000" marR="36000" marT="0" marB="0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18+38</a:t>
                      </a:r>
                    </a:p>
                  </a:txBody>
                  <a:tcPr marL="54000" marR="3600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54000" marR="3600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54000" marR="3600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54000" marR="3600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endParaRPr lang="uk-UA" sz="1000"/>
                    </a:p>
                  </a:txBody>
                  <a:tcPr marL="54000" marR="3600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9554">
                <a:tc gridSpan="7"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Рамка напрямна</a:t>
                      </a:r>
                    </a:p>
                  </a:txBody>
                  <a:tcPr marL="54000" marR="3600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228">
                <a:tc>
                  <a:txBody>
                    <a:bodyPr/>
                    <a:lstStyle/>
                    <a:p>
                      <a:r>
                        <a:rPr lang="uk-UA" sz="1000" noProof="0" dirty="0"/>
                        <a:t>Відстань між осями напрямних канатів, мм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1250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1450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1600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1700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1900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-</a:t>
                      </a:r>
                    </a:p>
                  </a:txBody>
                  <a:tcPr marL="54000" marR="3600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8442">
                <a:tc>
                  <a:txBody>
                    <a:bodyPr/>
                    <a:lstStyle/>
                    <a:p>
                      <a:r>
                        <a:rPr lang="uk-UA" sz="1000" dirty="0"/>
                        <a:t>Відстань між стійками, мм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1050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1250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1370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1470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1670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-</a:t>
                      </a:r>
                    </a:p>
                  </a:txBody>
                  <a:tcPr marL="54000" marR="3600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9874">
                <a:tc>
                  <a:txBody>
                    <a:bodyPr/>
                    <a:lstStyle/>
                    <a:p>
                      <a:r>
                        <a:rPr lang="uk-UA" sz="1000" dirty="0"/>
                        <a:t>Висота, мм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3108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3115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3529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4070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3700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-</a:t>
                      </a:r>
                    </a:p>
                  </a:txBody>
                  <a:tcPr marL="54000" marR="3600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202">
                <a:tc>
                  <a:txBody>
                    <a:bodyPr/>
                    <a:lstStyle/>
                    <a:p>
                      <a:r>
                        <a:rPr lang="uk-UA" sz="1000" dirty="0"/>
                        <a:t>Ширина, мм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11330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1535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1690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1790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1990</a:t>
                      </a:r>
                    </a:p>
                  </a:txBody>
                  <a:tcPr marL="54000" marR="3600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000" dirty="0"/>
                        <a:t>-</a:t>
                      </a:r>
                    </a:p>
                  </a:txBody>
                  <a:tcPr marL="54000" marR="3600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121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ТО ДНЯ - дневная смена: tomkad — LiveJournal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398" y="2714596"/>
            <a:ext cx="5643602" cy="4143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Строительство Днепровского метро (фото, видео). Октябрь 2017 года - Блог  Артёма Костюка | artkostyuk.co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357818" cy="33575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F8B3BC-636E-41C2-9786-97BB7E369791}"/>
              </a:ext>
            </a:extLst>
          </p:cNvPr>
          <p:cNvSpPr txBox="1"/>
          <p:nvPr/>
        </p:nvSpPr>
        <p:spPr>
          <a:xfrm>
            <a:off x="1112808" y="429309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Баддя</a:t>
            </a:r>
            <a:endParaRPr lang="uk-UA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3459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ic.dn.ua/wp-content/uploads/photo-08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0108"/>
            <a:ext cx="4929222" cy="5581672"/>
          </a:xfrm>
          <a:prstGeom prst="rect">
            <a:avLst/>
          </a:prstGeom>
          <a:noFill/>
          <a:ln>
            <a:noFill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00034" y="0"/>
            <a:ext cx="7990905" cy="120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Бадді прохідницькі типу БПСМ Призначені для збільшення темпу підйому,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продуктивності підйому, а також, в значній мірі зменшення загальної тривалості циклу.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Баддя прохідницька з механізованої розвантаженням БПСМ призначена для видачі породи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 і води із забою ствола, а також для спуску і підйому людей, інструменту та матеріалів при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itchFamily="18" charset="0"/>
                <a:cs typeface="Times New Roman" pitchFamily="18" charset="0"/>
              </a:rPr>
              <a:t>проходці вертикальних стволів шахт.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857753" y="1285860"/>
          <a:ext cx="4286247" cy="3959270"/>
        </p:xfrm>
        <a:graphic>
          <a:graphicData uri="http://schemas.openxmlformats.org/drawingml/2006/table">
            <a:tbl>
              <a:tblPr/>
              <a:tblGrid>
                <a:gridCol w="1119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8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5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78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5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8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Найменування параметри и розмір</a:t>
                      </a:r>
                      <a:endParaRPr lang="uk-UA" sz="900" noProof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БПСМ-0,75</a:t>
                      </a:r>
                      <a:endParaRPr lang="uk-UA" sz="900" noProof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БПСМ-1,0</a:t>
                      </a:r>
                      <a:endParaRPr lang="uk-UA" sz="900" noProof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БПСМ-1,5</a:t>
                      </a:r>
                      <a:endParaRPr lang="uk-UA" sz="900" noProof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БПСМ-2,0</a:t>
                      </a:r>
                      <a:endParaRPr lang="uk-UA" sz="900" noProof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b="1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БПСМ-3,0</a:t>
                      </a:r>
                      <a:endParaRPr lang="uk-UA" sz="900" noProof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Об’єм, м</a:t>
                      </a:r>
                      <a:r>
                        <a:rPr lang="uk-UA" sz="900" baseline="300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uk-UA" sz="900" noProof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0,75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1,5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Вантажопідйомність, кг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Зовнішній діаметр бадді, мм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Діаметр направляючого канату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18+38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18+38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18+38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18+38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18+38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663"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Рамка направляюча: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відстань між осями направляючих канатів, мм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1450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1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Відстань</a:t>
                      </a:r>
                      <a:r>
                        <a:rPr lang="uk-UA" sz="900" baseline="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між стійками</a:t>
                      </a: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мм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1050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1250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1370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1470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1670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Висота, мм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3108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3115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3 529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4070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3700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Ширина, мм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1330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1535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1690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1790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Вага, кг, не більше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900" noProof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1150</a:t>
                      </a:r>
                    </a:p>
                  </a:txBody>
                  <a:tcPr marL="63699" marR="63699" marT="38219" marB="38219" anchor="ctr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1964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арашюты ПТКА,ПТКПА,ПКЛА - SMZ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1285860"/>
            <a:ext cx="3657600" cy="487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-12000"/>
            <a:grayscl/>
            <a:biLevel thresh="50000"/>
          </a:blip>
          <a:srcRect/>
          <a:stretch>
            <a:fillRect/>
          </a:stretch>
        </p:blipFill>
        <p:spPr bwMode="auto">
          <a:xfrm>
            <a:off x="303369" y="1288377"/>
            <a:ext cx="3643339" cy="500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357422" y="214290"/>
            <a:ext cx="4000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000" b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Парашути  ПКЛ та ПТК </a:t>
            </a:r>
            <a:endParaRPr lang="uk-UA" altLang="uk-UA" sz="200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936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4908934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5" descr="ptka_s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571744"/>
            <a:ext cx="4029077" cy="402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14348" y="4857760"/>
            <a:ext cx="2518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uk-UA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Парашут</a:t>
            </a:r>
            <a:r>
              <a:rPr lang="ru-RU" altLang="uk-UA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ПТК </a:t>
            </a:r>
            <a:endParaRPr lang="uk-UA" altLang="uk-UA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ups_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305788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00034" y="5357826"/>
            <a:ext cx="8333868" cy="120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	Пристрої підвісні УПС, УП і УПБ</a:t>
            </a:r>
            <a:endParaRPr lang="uk-UA" sz="1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Призначені для приєднання підйомних канатів  шахтних скіпів </a:t>
            </a:r>
            <a:r>
              <a:rPr kumimoji="0" lang="uk-UA" sz="1600" b="0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одноканатних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вертикальних підйомів, використовуваних у  вертикальних стволах шахт вугільної та гірничорудної промисловості. </a:t>
            </a:r>
          </a:p>
        </p:txBody>
      </p:sp>
      <p:pic>
        <p:nvPicPr>
          <p:cNvPr id="6" name="Picture 19" descr="up_s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0"/>
            <a:ext cx="1983755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 descr="upb_s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500042"/>
            <a:ext cx="3660775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3436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b="1109"/>
          <a:stretch>
            <a:fillRect/>
          </a:stretch>
        </p:blipFill>
        <p:spPr bwMode="auto">
          <a:xfrm>
            <a:off x="142844" y="214290"/>
            <a:ext cx="3024187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42844" y="5503783"/>
            <a:ext cx="378621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just" eaLnBrk="0" hangingPunct="0"/>
            <a:r>
              <a:rPr lang="uk-UA" altLang="uk-UA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Підвісний пристрій УПК з  клиновим </a:t>
            </a:r>
            <a:r>
              <a:rPr lang="uk-UA" altLang="uk-UA" sz="1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коушем</a:t>
            </a:r>
            <a:r>
              <a:rPr lang="uk-UA" altLang="uk-UA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457200" algn="just" eaLnBrk="0" hangingPunct="0"/>
            <a:r>
              <a:rPr lang="uk-UA" altLang="uk-UA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1 - </a:t>
            </a:r>
            <a:r>
              <a:rPr lang="uk-UA" altLang="uk-UA" sz="16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коуш</a:t>
            </a:r>
            <a:r>
              <a:rPr lang="uk-UA" altLang="uk-UA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2 – верхня балка;  </a:t>
            </a:r>
          </a:p>
          <a:p>
            <a:pPr indent="457200" algn="just" eaLnBrk="0" hangingPunct="0"/>
            <a:r>
              <a:rPr lang="uk-UA" altLang="uk-UA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— стійки; 4 — шток підвіски</a:t>
            </a:r>
            <a:endParaRPr lang="uk-UA" altLang="uk-UA" sz="1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-4000"/>
            <a:grayscl/>
            <a:biLevel thresh="50000"/>
          </a:blip>
          <a:srcRect/>
          <a:stretch>
            <a:fillRect/>
          </a:stretch>
        </p:blipFill>
        <p:spPr bwMode="auto">
          <a:xfrm>
            <a:off x="3857620" y="214290"/>
            <a:ext cx="439102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29058" y="5516632"/>
            <a:ext cx="49292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just" eaLnBrk="0" hangingPunct="0"/>
            <a:r>
              <a:rPr lang="uk-UA" altLang="uk-UA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Підвісні пристрої для багатоканатних підйомних установок</a:t>
            </a:r>
            <a:endParaRPr lang="uk-UA" altLang="uk-UA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3211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2048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Дякую за увагу!!!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564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 cstate="print"/>
          <a:srcRect l="22437" t="25641" r="25316" b="23590"/>
          <a:stretch/>
        </p:blipFill>
        <p:spPr bwMode="auto">
          <a:xfrm>
            <a:off x="0" y="857232"/>
            <a:ext cx="5357818" cy="5143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286380" y="32947"/>
            <a:ext cx="385762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Кліть шахтна призначена</a:t>
            </a:r>
            <a:r>
              <a:rPr kumimoji="0" lang="uk-UA" sz="16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спуску-підйому людей, транспортування 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шахтних вагонеток, </a:t>
            </a: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материалів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kumimoji="0" lang="uk-UA" sz="1600" b="1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uk-UA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 Застосовується на: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Одноканатних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багатоканатних підйомних  установках;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Одноклітьових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двоклітьових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підйомах,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Головних та допоміжних  стволах.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 Робочі елементи: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Канати.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Металоконструкція.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Стопорне обладнання.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Підвесні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пристрої.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Парашути.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 Опорні </a:t>
            </a: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направлячі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</a:t>
            </a:r>
            <a:r>
              <a:rPr lang="uk-UA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дерев`янs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Двостороні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рельсові.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Двостороні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коробчаті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Канатні.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 Кліті вертикальних стволів </a:t>
            </a: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класифікуются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неперекидні,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перекидні.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39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6116" y="-71462"/>
            <a:ext cx="2366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/>
              <a:t>технічні дані кліті </a:t>
            </a:r>
            <a:endParaRPr lang="uk-UA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1538" y="285728"/>
          <a:ext cx="6429418" cy="6500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7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22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6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6811">
                <a:tc>
                  <a:txBody>
                    <a:bodyPr/>
                    <a:lstStyle/>
                    <a:p>
                      <a:pPr algn="ctr"/>
                      <a:r>
                        <a:rPr lang="uk-UA" sz="1100" dirty="0"/>
                        <a:t>Типорозмір кліті</a:t>
                      </a:r>
                    </a:p>
                  </a:txBody>
                  <a:tcPr marL="1800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dirty="0"/>
                        <a:t>Довжина,</a:t>
                      </a:r>
                      <a:r>
                        <a:rPr lang="uk-UA" sz="1100" baseline="0" dirty="0"/>
                        <a:t> мм</a:t>
                      </a:r>
                      <a:endParaRPr lang="uk-UA" sz="1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dirty="0"/>
                        <a:t>Ширина,</a:t>
                      </a:r>
                      <a:r>
                        <a:rPr lang="uk-UA" sz="1100" baseline="0" dirty="0"/>
                        <a:t> мм</a:t>
                      </a:r>
                      <a:endParaRPr lang="uk-UA" sz="11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dirty="0"/>
                        <a:t>Вантажопідйомність, 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100" noProof="0" dirty="0"/>
                        <a:t>Кількість</a:t>
                      </a:r>
                      <a:r>
                        <a:rPr lang="uk-UA" sz="1100" baseline="0" noProof="0" dirty="0"/>
                        <a:t> поверхів</a:t>
                      </a:r>
                      <a:endParaRPr lang="uk-UA" sz="1100" noProof="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096">
                <a:tc gridSpan="5">
                  <a:txBody>
                    <a:bodyPr/>
                    <a:lstStyle/>
                    <a:p>
                      <a:pPr algn="ctr"/>
                      <a:r>
                        <a:rPr lang="uk-UA" sz="1000" b="1" noProof="0" dirty="0"/>
                        <a:t>Уніфіковані неперекидні кліті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 1УКН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1200-4500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830-1550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1,5-13,5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 2УКН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1500-4500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960-1550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4,0- 13,2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3УКН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10,0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8681">
                <a:tc gridSpan="5">
                  <a:txBody>
                    <a:bodyPr/>
                    <a:lstStyle/>
                    <a:p>
                      <a:pPr algn="ctr"/>
                      <a:r>
                        <a:rPr lang="uk-UA" sz="1100" b="1" noProof="0" dirty="0"/>
                        <a:t>Неперекидні кліті </a:t>
                      </a:r>
                      <a:r>
                        <a:rPr lang="uk-UA" sz="1100" b="1" noProof="0" dirty="0" err="1"/>
                        <a:t>одноканатного</a:t>
                      </a:r>
                      <a:r>
                        <a:rPr lang="uk-UA" sz="1100" b="1" noProof="0" dirty="0"/>
                        <a:t> підйому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1КН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3600-4500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1400-1500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5,5-13,0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3096">
                <a:tc gridSpan="5"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……</a:t>
                      </a:r>
                      <a:endParaRPr lang="uk-UA" sz="1000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2КГ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1200-5500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1400-1500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2,5-15,0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8-09084-0.00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3700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1608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7,5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8405">
                <a:tc gridSpan="5">
                  <a:txBody>
                    <a:bodyPr/>
                    <a:lstStyle/>
                    <a:p>
                      <a:pPr algn="ctr"/>
                      <a:r>
                        <a:rPr lang="uk-UA" sz="1100" b="1" dirty="0"/>
                        <a:t>Неперекидні кліті багатоканатного підйому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1КН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4000-520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1400-1650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5,5-14,0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2КН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3600-5200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1400-1650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8,0-14,0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1КМ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2500-5200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1200-1650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3,2-12,0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315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2КМ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2500-5200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1200-1650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4,5-15,0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1КНМ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3600-5200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1400-1650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5,0-7,2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315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2КНМ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3600-5200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1400-1650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5,0-7,2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1НОВ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2550-4000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1000-1500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3,2-9,0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2НОВ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2550-4000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1000-1500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6,5-15,0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8-08124-1.00.00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3700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1620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5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315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1КШМ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1200-4500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900-1650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2,5-12,0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2КШМ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1200-4500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950-1650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3,6-15,0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315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3КШМ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2500-5200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1000-1650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4,5-25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1КМП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2000-6100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1000-1650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3,2-20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315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2КМП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2000-5200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1000-1650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6,5-22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1КМГ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1250-4000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900-1650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3,2-14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315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2КМГ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1250-5200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1000-1650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4,5-20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Р2789.301.10-00.000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4000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1500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22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8405">
                <a:tc gridSpan="5">
                  <a:txBody>
                    <a:bodyPr/>
                    <a:lstStyle/>
                    <a:p>
                      <a:pPr algn="ctr"/>
                      <a:r>
                        <a:rPr lang="uk-UA" sz="1100" b="1" dirty="0"/>
                        <a:t>Перекидні кліті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УКО</a:t>
                      </a:r>
                      <a:r>
                        <a:rPr lang="ru-RU" sz="1000" baseline="0" dirty="0"/>
                        <a:t> 2,55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2550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1004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2,9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-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УКО 3,6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3600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1384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5,2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-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5396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УКО</a:t>
                      </a:r>
                      <a:r>
                        <a:rPr lang="ru-RU" sz="1000" baseline="0" dirty="0"/>
                        <a:t> 4,0 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4000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1468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6,5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-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212474">
                <a:tc gridSpan="5">
                  <a:txBody>
                    <a:bodyPr/>
                    <a:lstStyle/>
                    <a:p>
                      <a:pPr algn="ctr"/>
                      <a:r>
                        <a:rPr lang="uk-UA" sz="1100" b="1" noProof="0" dirty="0"/>
                        <a:t>Неперекидні кліті </a:t>
                      </a:r>
                      <a:r>
                        <a:rPr lang="uk-UA" sz="1100" b="1" noProof="0" dirty="0" err="1"/>
                        <a:t>одноканатного</a:t>
                      </a:r>
                      <a:r>
                        <a:rPr lang="uk-UA" sz="1100" b="1" noProof="0" dirty="0"/>
                        <a:t> підйому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КШ1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1380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3800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3,2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КШ2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1960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4000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15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5309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КШ3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1675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4000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6</a:t>
                      </a:r>
                      <a:endParaRPr lang="uk-UA" sz="10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2</a:t>
                      </a:r>
                      <a:endParaRPr lang="uk-UA" sz="1000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448876">
                <a:tc gridSpan="5">
                  <a:txBody>
                    <a:bodyPr/>
                    <a:lstStyle/>
                    <a:p>
                      <a:pPr algn="just"/>
                      <a:r>
                        <a:rPr lang="uk-UA" sz="1100" b="1" dirty="0"/>
                        <a:t>Примітка. За погодженням із споживачем допускається випуск інших типорозмірів клітей, з обов'язковим дотриманням усіх інших вимог технічних умов</a:t>
                      </a: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2789-301-10-00-000-klet-3kh-yetazhnaya-1na-vagonetku-kr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5" y="357166"/>
            <a:ext cx="7042178" cy="5604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oal-guru.com/wp-content/uploads/2018/04/klet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1928802"/>
            <a:ext cx="47625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 rotWithShape="1">
          <a:blip r:embed="rId3" cstate="print"/>
          <a:srcRect l="4487" t="20001" r="64741" b="17692"/>
          <a:stretch/>
        </p:blipFill>
        <p:spPr bwMode="auto">
          <a:xfrm>
            <a:off x="214282" y="0"/>
            <a:ext cx="4071966" cy="5143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леть шахтная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14290"/>
            <a:ext cx="3929090" cy="5857916"/>
          </a:xfrm>
          <a:prstGeom prst="rect">
            <a:avLst/>
          </a:prstGeom>
          <a:noFill/>
          <a:ln>
            <a:noFill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28596" y="5929330"/>
            <a:ext cx="35718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>
                <a:ln>
                  <a:noFill/>
                </a:ln>
                <a:solidFill>
                  <a:srgbClr val="98480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Кліть шахтна 32НВ4,5 РА ТУ 3143-177-05785282-2002.</a:t>
            </a:r>
            <a:endParaRPr kumimoji="0" lang="uk-UA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www.keytrade.by/image.php/media/products/klet2.png?width=&amp;height=&amp;image=/media/products/klet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214290"/>
            <a:ext cx="4000528" cy="3643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www.keytrade.by/image.php/media/products/klet3.png?width=&amp;height=&amp;image=/media/products/klet3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1" y="3929066"/>
            <a:ext cx="4214810" cy="2928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лети шахтны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3" r="12936"/>
          <a:stretch>
            <a:fillRect/>
          </a:stretch>
        </p:blipFill>
        <p:spPr bwMode="auto">
          <a:xfrm>
            <a:off x="357158" y="214290"/>
            <a:ext cx="3214710" cy="59309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>
                <a:latin typeface="Times New Roman" pitchFamily="18" charset="0"/>
                <a:cs typeface="Times New Roman" pitchFamily="18" charset="0"/>
              </a:rPr>
              <a:t>Кліті шахтні неопрокидні типу НВ, НОВ, КОН, КН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000496" y="357166"/>
          <a:ext cx="4929223" cy="5892569"/>
        </p:xfrm>
        <a:graphic>
          <a:graphicData uri="http://schemas.openxmlformats.org/drawingml/2006/table">
            <a:tbl>
              <a:tblPr/>
              <a:tblGrid>
                <a:gridCol w="1269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7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67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76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90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37729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700" noProof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Позначення кліті</a:t>
                      </a:r>
                      <a:endParaRPr lang="uk-UA" sz="700" noProof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b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7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Кіл-ть поверхів</a:t>
                      </a:r>
                      <a:endParaRPr lang="uk-UA" sz="7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b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7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Вантажопідйомність, т</a:t>
                      </a:r>
                      <a:endParaRPr lang="uk-UA" sz="7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b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7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Розміри в плані,  мм</a:t>
                      </a:r>
                      <a:endParaRPr lang="uk-UA" sz="7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b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7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Вага, кг,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7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не більше</a:t>
                      </a:r>
                      <a:endParaRPr lang="uk-UA" sz="7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b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700" noProof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довжина</a:t>
                      </a:r>
                      <a:endParaRPr lang="uk-UA" sz="700" noProof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b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700" noProof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ширина</a:t>
                      </a:r>
                      <a:endParaRPr lang="uk-UA" sz="700" noProof="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b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b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8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b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КОН-1,2-1,5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978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КОН-1,9-2,5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2КОН-1,9-5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2КОН-2,0-4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1320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КОН-2,55-3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2550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1020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11НВ-2,55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2550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1010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21НВ-2,55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31НВ-2,55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1НОВ255-3,2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2550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1010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9100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2КОН-2,55-6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2550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1020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2НОВ255-6,5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2550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1010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2КОН-3,1-15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1380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5158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КОН-3,3-3,6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11НВ-3,3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3200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21НВ-3,3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31НВ-3,3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1НОВ330-3,6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2КОН-3,3-7,2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2НОВ330-7,2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КОН-3,6-5,2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1408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3900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2КОН-3,6Р-15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1610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11НВ-3,6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21НВ-3,6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31НВ-3,6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1НОВ360-6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2НОВ360-11,5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КОН-3,72-8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3720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1408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КОН-3,72Р-8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2КОН-3,72Р-15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3720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1470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КОН-4-8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1470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КОН-4Р-8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КОН-4-9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5750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1НОВ400-9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КОН-4-13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КОН-4Р-13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2КОН-4Р-15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1470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2НОВ400-15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КОН-4,5-13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КОН-4,5Р-13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11НВ-4,5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21НВ-4,5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31НВ-4,5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41НВ-4,5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51НВ-4,5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КОН-5,2-13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1620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КН-5,2Р-13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96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2КОН-5,2Р-15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1620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9800</a:t>
                      </a:r>
                      <a:endParaRPr lang="ru-RU" sz="7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3858" marR="33858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8888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www.keytrade.by/image.php/media/products/klet_scheme.png?width=&amp;height=&amp;image=/media/products/klet_schem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14290"/>
            <a:ext cx="8572559" cy="64294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57158" y="357166"/>
            <a:ext cx="5357850" cy="30777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chemeClr val="bg1"/>
                </a:solidFill>
              </a:rPr>
              <a:t>Місце кріплення підвісного пристрою та парашута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7356" y="1285860"/>
            <a:ext cx="1928826" cy="30777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chemeClr val="bg1"/>
                </a:solidFill>
              </a:rPr>
              <a:t>Огородження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71604" y="2285992"/>
            <a:ext cx="1928826" cy="30777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chemeClr val="bg1"/>
                </a:solidFill>
              </a:rPr>
              <a:t>Верхній пояс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2976" y="3143248"/>
            <a:ext cx="2286016" cy="30777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chemeClr val="bg1"/>
                </a:solidFill>
              </a:rPr>
              <a:t>Металоконструкція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57356" y="4143380"/>
            <a:ext cx="1143008" cy="30777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chemeClr val="bg1"/>
                </a:solidFill>
              </a:rPr>
              <a:t>Двері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48" y="4906044"/>
            <a:ext cx="3286148" cy="5232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chemeClr val="bg1"/>
                </a:solidFill>
              </a:rPr>
              <a:t>Безперервна </a:t>
            </a:r>
            <a:r>
              <a:rPr lang="uk-UA" sz="1400" dirty="0" err="1">
                <a:solidFill>
                  <a:schemeClr val="bg1"/>
                </a:solidFill>
              </a:rPr>
              <a:t>короткоподібна</a:t>
            </a:r>
            <a:r>
              <a:rPr lang="uk-UA" sz="1400" dirty="0">
                <a:solidFill>
                  <a:schemeClr val="bg1"/>
                </a:solidFill>
              </a:rPr>
              <a:t> напрямна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00166" y="6193057"/>
            <a:ext cx="2000264" cy="30777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dirty="0">
                <a:solidFill>
                  <a:schemeClr val="bg1"/>
                </a:solidFill>
              </a:rPr>
              <a:t>Нижній пояс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376</TotalTime>
  <Words>1540</Words>
  <Application>Microsoft Office PowerPoint</Application>
  <PresentationFormat>Экран (4:3)</PresentationFormat>
  <Paragraphs>771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Cambria</vt:lpstr>
      <vt:lpstr>Georgia</vt:lpstr>
      <vt:lpstr>Helvetica</vt:lpstr>
      <vt:lpstr>Roboto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Воха</dc:creator>
  <cp:lastModifiedBy>Виктория Шарина</cp:lastModifiedBy>
  <cp:revision>47</cp:revision>
  <dcterms:created xsi:type="dcterms:W3CDTF">2016-03-16T08:18:39Z</dcterms:created>
  <dcterms:modified xsi:type="dcterms:W3CDTF">2023-06-08T20:29:40Z</dcterms:modified>
</cp:coreProperties>
</file>