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80" r:id="rId3"/>
    <p:sldId id="262" r:id="rId4"/>
    <p:sldId id="271" r:id="rId5"/>
    <p:sldId id="281" r:id="rId6"/>
    <p:sldId id="282" r:id="rId7"/>
    <p:sldId id="283" r:id="rId8"/>
    <p:sldId id="284" r:id="rId9"/>
    <p:sldId id="285" r:id="rId10"/>
    <p:sldId id="288" r:id="rId11"/>
    <p:sldId id="286" r:id="rId12"/>
    <p:sldId id="294" r:id="rId13"/>
    <p:sldId id="292" r:id="rId14"/>
    <p:sldId id="287" r:id="rId15"/>
    <p:sldId id="289" r:id="rId16"/>
    <p:sldId id="290" r:id="rId17"/>
    <p:sldId id="291" r:id="rId18"/>
    <p:sldId id="270" r:id="rId19"/>
    <p:sldId id="29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F9A54C-206F-4F1B-937C-858DED51E2B6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1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Розділ 4.Шахтні пневматичні установки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476672"/>
            <a:ext cx="8686800" cy="138069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1236305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4.1. Стиснення повітря в компресорі.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4.1.1. Різноманітність компресорів. Улаштування та принцип дії поршневого компресора.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4.1.2. Одноступеневе та багатоступеневе стиснення.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42976" y="2500306"/>
            <a:ext cx="678661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4.1.1. Поршневі компресори односторонньої і двосторонньої дії.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4.1.2. Теоретичний процес стискання поршневого компресора.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4.1.3. Дійсний процес стискання поршневого компресора.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4.1.4. Багатоступеневе стиснення.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4.1.5. Продуктивність компресора і потужність двигуна.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4.1.6. Охолодження стисненого повітря.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мпрессор КТ-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286256"/>
            <a:ext cx="3131508" cy="2439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s://studfile.net/html/2706/976/html_pFKsRiVvdT.9VQB/htmlconvd-aTNXQ4_html_996931d92af84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500570"/>
            <a:ext cx="4857784" cy="2026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2431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Дійсний процес стискання</a:t>
            </a:r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285720" y="1395699"/>
            <a:ext cx="83582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Дійсний процес стискання зображено на рис. 4.3. Під час всмоктування залишене в шкідливому просторі повітря розширюється (крива 4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1) і  тиск  падає від р2 до р1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2357430"/>
            <a:ext cx="3857652" cy="2286016"/>
          </a:xfrm>
          <a:prstGeom prst="rect">
            <a:avLst/>
          </a:prstGeom>
          <a:noFill/>
          <a:ln>
            <a:noFill/>
          </a:ln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428596" y="4643446"/>
            <a:ext cx="3571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4.3. Діаграма дійсного процесу в  поршневому компресорі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4572000" y="2357430"/>
            <a:ext cx="435765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Відношення об’єму V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шкідливого простору до об’єму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який описує поршень за один хід, називається коефіцієнтом шкідливого простору α</a:t>
            </a:r>
            <a:r>
              <a:rPr kumimoji="0" lang="uk-UA" sz="1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0.03…0.06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Відношення об’єму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який всмоктується в компресор, до об’єму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називається об’ємним коефіцієнтом компресора α</a:t>
            </a:r>
            <a:r>
              <a:rPr kumimoji="0" lang="uk-UA" sz="1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4572000" y="4057233"/>
            <a:ext cx="435771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Відношення об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єму, який дійсно всмоктується в компресор V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до об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єму який описує поршень називається коефіцієнтом подачі, α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0.75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0.9. Підвищити коефіцієнт подачі і дійсно продуктивність компресора можна: правильним вибором об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єму шкідливого простору; зменшенням опору під час всмоктування; якісним ущільненням компресорів; чистотою циліндра і інших частин компресора; забезпечення максимально низької температури всмоктування.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Причини застосування багатоступеневого стиснення</a:t>
            </a:r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428736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Перша причина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викликана теоретичною границею степені підвищення тиску в одній ступені, пов’язана з коефіцієнтом шкідливого простору. Якщо прийняти коефіцієнт шкідливого простору 0,05, то ступінь підвищення тиску при ізотермічному стисканні буде дорівнювати 21, а при адіабатному 71.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Друга причина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обмежується температурною границею підвищення тиску. Температура стисненого повітря не повинна перевищувати 170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Якщо прийняти температуру стисненого повітря 160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С, а температуру що всмоктується 25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С, то ступінь підвищення тиску буде дорівнювати 4,2.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3214686"/>
            <a:ext cx="89297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Тому </a:t>
            </a: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застосовується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багатоступеневе стискання повітря з проміжним охолодженням. Схема двоступеневого стискання зображена на рис.4.4.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Діаграма теоретичних процесів в багатоступеневому компресорі показана на рис. 4.5. а, дійсного процесу – рис. 4.5., б.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39DDB71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3358" t="47129" b="33321"/>
          <a:stretch>
            <a:fillRect/>
          </a:stretch>
        </p:blipFill>
        <p:spPr bwMode="auto">
          <a:xfrm>
            <a:off x="1571604" y="4214818"/>
            <a:ext cx="6357982" cy="20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571604" y="6211669"/>
            <a:ext cx="64294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4.4.- Схеми двоступеневих компресорів:           Рис. 4.5. </a:t>
            </a:r>
            <a:r>
              <a:rPr kumimoji="0" lang="uk-U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-Діаграми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процесів в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двоциліндрового, б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одноциліндрового.                двоступеневому компресорі: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а - теоретичного; б - дійсного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Схема двоступеневого компресора і індикаторна діаграма</a:t>
            </a:r>
            <a:endParaRPr lang="ru-RU" dirty="0"/>
          </a:p>
        </p:txBody>
      </p:sp>
      <p:pic>
        <p:nvPicPr>
          <p:cNvPr id="4" name="Рисунок 3" descr="https://www.kompr.ru/%D0%B4%D0%B2%D1%83%D1%85%D1%81%D1%82%D1%8C%D1%83%D0%BF%D0%B5%D0%BD%D1%87%D0%B0%D1%82%D1%8B%D0%B9%20%D0%BA%D0%BE%D0%BC%D0%BF%D1%80%D0%B5%D1%81%D1%81%D1%80%20%D1%81%D1%85%D0%B5%D0%BC%D0%B0.jpg"/>
          <p:cNvPicPr/>
          <p:nvPr/>
        </p:nvPicPr>
        <p:blipFill>
          <a:blip r:embed="rId2" cstate="print"/>
          <a:srcRect b="13348"/>
          <a:stretch>
            <a:fillRect/>
          </a:stretch>
        </p:blipFill>
        <p:spPr bwMode="auto">
          <a:xfrm>
            <a:off x="642910" y="1214422"/>
            <a:ext cx="807249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5380672"/>
            <a:ext cx="3143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1- поршень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2-циліндр першої ступені.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3- всмоктуваючий клапан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4-холодильник</a:t>
            </a:r>
          </a:p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5-нагнітаючий клапан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3. Багатоступінчасті компресори - Основи теплотехніки та гідравлі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4286280" cy="2599698"/>
          </a:xfrm>
          <a:prstGeom prst="rect">
            <a:avLst/>
          </a:prstGeom>
          <a:noFill/>
        </p:spPr>
      </p:pic>
      <p:pic>
        <p:nvPicPr>
          <p:cNvPr id="37892" name="Picture 4" descr="71. Індикаторні діаграми роботи поршневих компресорів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00174"/>
            <a:ext cx="4462449" cy="3458232"/>
          </a:xfrm>
          <a:prstGeom prst="rect">
            <a:avLst/>
          </a:prstGeom>
          <a:noFill/>
        </p:spPr>
      </p:pic>
      <p:pic>
        <p:nvPicPr>
          <p:cNvPr id="37894" name="Picture 6" descr="7.8. Действительный рабочий цикл поршневого компрессор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14686"/>
            <a:ext cx="2643206" cy="305754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714620"/>
            <a:ext cx="4000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Схема (а) і індикаторна діаграма (б) двоступеневого поршневого компресора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50006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Індикаторна діаграма одноступеневого поршневого компресора:</a:t>
            </a:r>
          </a:p>
          <a:p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a – ідеальний компресор; б – реальний компресор.</a:t>
            </a:r>
            <a:endParaRPr lang="uk-UA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621166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Індикаторна діаграма реального циклу поршневого компресора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714380"/>
          </a:xfrm>
        </p:spPr>
        <p:txBody>
          <a:bodyPr/>
          <a:lstStyle/>
          <a:p>
            <a:r>
              <a:rPr lang="uk-UA" dirty="0" smtClean="0"/>
              <a:t>Продуктивність компресора</a:t>
            </a:r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42844" y="1000108"/>
            <a:ext cx="90011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Під продуктивністю компресора розуміється дійсний об’єм перерахований на умови всмоктування. Його можна визначити для поршневого компресора по циліндрах першої ступені.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компресора односторонньої дії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4643438" y="1714488"/>
          <a:ext cx="2411033" cy="785818"/>
        </p:xfrm>
        <a:graphic>
          <a:graphicData uri="http://schemas.openxmlformats.org/presentationml/2006/ole">
            <p:oleObj spid="_x0000_s32770" name="Формула" r:id="rId3" imgW="1282700" imgH="419100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072330" y="1928802"/>
            <a:ext cx="907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,(м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428868"/>
            <a:ext cx="3546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компресора двосторонньої дії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4286248" y="2428868"/>
          <a:ext cx="3345111" cy="714380"/>
        </p:xfrm>
        <a:graphic>
          <a:graphicData uri="http://schemas.openxmlformats.org/presentationml/2006/ole">
            <p:oleObj spid="_x0000_s32772" name="Формула" r:id="rId4" imgW="1879560" imgH="393480" progId="Equation.3">
              <p:embed/>
            </p:oleObj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643834" y="2500306"/>
            <a:ext cx="907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,(м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57158" y="3000372"/>
            <a:ext cx="8572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kumimoji="0" lang="uk-UA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коефіцієнт подачі компресора;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внутрішній діаметр циліндра, м;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діаметр штока поршня, м;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частота обертання вала компресора, об/хв.	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3714752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Теоретична потужність компресора визначається за формулою</a:t>
            </a:r>
            <a:endParaRPr lang="ru-RU" dirty="0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6500826" y="3714752"/>
          <a:ext cx="1714512" cy="720095"/>
        </p:xfrm>
        <a:graphic>
          <a:graphicData uri="http://schemas.openxmlformats.org/presentationml/2006/ole">
            <p:oleObj spid="_x0000_s32775" name="Формула" r:id="rId5" imgW="952087" imgH="406224" progId="Equation.3">
              <p:embed/>
            </p:oleObj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8143900" y="3857628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,(кВт)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428596" y="4429132"/>
            <a:ext cx="385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Індикаторна потужність компресора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8" name="Object 10"/>
          <p:cNvGraphicFramePr>
            <a:graphicFrameLocks noChangeAspect="1"/>
          </p:cNvGraphicFramePr>
          <p:nvPr/>
        </p:nvGraphicFramePr>
        <p:xfrm>
          <a:off x="4214809" y="4429132"/>
          <a:ext cx="2431933" cy="714380"/>
        </p:xfrm>
        <a:graphic>
          <a:graphicData uri="http://schemas.openxmlformats.org/presentationml/2006/ole">
            <p:oleObj spid="_x0000_s32778" name="Формула" r:id="rId6" imgW="1524000" imgH="444500" progId="Equation.3">
              <p:embed/>
            </p:oleObj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6572264" y="4572008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,(кВт)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5143512"/>
            <a:ext cx="8858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η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індикаторний К. К. Д. компресора, який враховує втрати пов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язані з відхиленням дійсного процесу компресора від теоретичного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і.із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0.75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0.85, η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0.90..095.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428596" y="5929330"/>
            <a:ext cx="3000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Потужність компресора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82" name="Object 14"/>
          <p:cNvGraphicFramePr>
            <a:graphicFrameLocks noChangeAspect="1"/>
          </p:cNvGraphicFramePr>
          <p:nvPr/>
        </p:nvGraphicFramePr>
        <p:xfrm>
          <a:off x="3214678" y="5857892"/>
          <a:ext cx="2920922" cy="714356"/>
        </p:xfrm>
        <a:graphic>
          <a:graphicData uri="http://schemas.openxmlformats.org/presentationml/2006/ole">
            <p:oleObj spid="_x0000_s32782" name="Формула" r:id="rId7" imgW="1752600" imgH="431800" progId="Equation.3">
              <p:embed/>
            </p:oleObj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6000760" y="5929330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,(кВт)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285720" y="6519446"/>
            <a:ext cx="86439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η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0.85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0.95 - механічний К. К. Д. компресора, який враховує механічний опір.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Охолодження повітря</a:t>
            </a:r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285860"/>
            <a:ext cx="885828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Охолодження повітря має велике значення для зменшення затраченої роботи, а також для безпеки роботи компресора. У випадку недостатнього охолодження можливий вибух масляного нагару. Після охолодження повітря і виходу його з компресора з нього виділяється масло і вода.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365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Повітря, яке стискається в компресорі охолоджується за допомогою води, яка циркулює в порожнинах циліндра. Це забезпечує також нормальні умови змащування і запобігає  пригоранню поршневих кілець. Запобігає утворенню нагару на клапанах, сповільнює процес розкладання масла, збільшує продуктивність для охолодження повітря при переході його з однієї ступені стискання в іншу застосовується проміжний охолоджувач, який складається з трубок поміщених в корпус. Вода циркулює в середині трубок, а повітря ззовні.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69" name="AutoShape 5" descr="Охолодження турбокомпресора градирнею - ТОВ &quot;Фірма ГРА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1" name="AutoShape 7" descr="Охолодження турбокомпресора градирнею - ТОВ &quot;Фірма ГРА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3" name="AutoShape 9" descr="Охолодження турбокомпресора градирнею - ТОВ &quot;Фірма ГРАН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Кількість теплоти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73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Кількість теплоти, яка відводиться під час політропного стискання повітря в одній ступені, визначається за формулою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3714744" y="1714488"/>
          <a:ext cx="2571767" cy="766058"/>
        </p:xfrm>
        <a:graphic>
          <a:graphicData uri="http://schemas.openxmlformats.org/presentationml/2006/ole">
            <p:oleObj spid="_x0000_s35841" name="Формула" r:id="rId3" imgW="1345616" imgH="393529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215074" y="185736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,(Дж/кг)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42844" y="2571744"/>
            <a:ext cx="51323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Кількість теплоти, яка відводиться в проміжному </a:t>
            </a: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охолоджувачі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143504" y="2643182"/>
          <a:ext cx="2755466" cy="642942"/>
        </p:xfrm>
        <a:graphic>
          <a:graphicData uri="http://schemas.openxmlformats.org/presentationml/2006/ole">
            <p:oleObj spid="_x0000_s35843" name="Формула" r:id="rId4" imgW="1143000" imgH="266700" progId="Equation.3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786710" y="2714620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,(Дж/кг)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3500438"/>
            <a:ext cx="7359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Повна кількість теплоти, яка відводиться від 1 кг повітря для z ступенів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14612" y="3857628"/>
            <a:ext cx="3286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baseline="-2500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= z</a:t>
            </a:r>
            <a:r>
              <a:rPr lang="uk-UA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baseline="-2500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+ (z - 1)</a:t>
            </a:r>
            <a:r>
              <a:rPr lang="uk-UA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baseline="-25000" smtClean="0">
                <a:latin typeface="Times New Roman" pitchFamily="18" charset="0"/>
                <a:cs typeface="Times New Roman" pitchFamily="18" charset="0"/>
              </a:rPr>
              <a:t>n.o.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      (Дж/кг)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4214818"/>
            <a:ext cx="878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baseline="-25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 1,012 кДж/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середня масова теплоємність повітря при постійному тиску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14282" y="4643446"/>
            <a:ext cx="6124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Кількість води, що необхідна для охолодження 1 кг повітря 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6143636" y="4500570"/>
          <a:ext cx="1857388" cy="714380"/>
        </p:xfrm>
        <a:graphic>
          <a:graphicData uri="http://schemas.openxmlformats.org/presentationml/2006/ole">
            <p:oleObj spid="_x0000_s35847" name="Формула" r:id="rId5" imgW="1117600" imgH="431800" progId="Equation.3">
              <p:embed/>
            </p:oleObj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8072462" y="4643446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,(л/кг)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357158" y="5000636"/>
            <a:ext cx="45720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4,19 кДж/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кг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теплоємність води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85720" y="5357826"/>
            <a:ext cx="70573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Кількість води для охолодження повітря в компресорі на одну годину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851" name="Object 11"/>
          <p:cNvGraphicFramePr>
            <a:graphicFrameLocks noChangeAspect="1"/>
          </p:cNvGraphicFramePr>
          <p:nvPr/>
        </p:nvGraphicFramePr>
        <p:xfrm>
          <a:off x="3286116" y="5715016"/>
          <a:ext cx="2857520" cy="508004"/>
        </p:xfrm>
        <a:graphic>
          <a:graphicData uri="http://schemas.openxmlformats.org/presentationml/2006/ole">
            <p:oleObj spid="_x0000_s35851" name="Формула" r:id="rId6" imgW="1282700" imgH="228600" progId="Equation.3">
              <p:embed/>
            </p:oleObj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428596" y="6286520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де ρ = 1,2 – густина повітря, що всмоктується.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Контрольні питання</a:t>
            </a:r>
            <a:endParaRPr lang="ru-RU" dirty="0"/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285720" y="1205527"/>
            <a:ext cx="85725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4.1.1. Під час ході поршня 2 в поршневому компресорі двосторонньої дії (рис. 4.1.,б) вправо відкриваються клапани: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і  3’;    2. 4. і 4’;     3. 3 і 4’.</a:t>
            </a:r>
          </a:p>
          <a:p>
            <a:pPr indent="365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4.1.2. Яким буде співвідношення параметрів під час ізотермічного процесу стискання повітря в компресорі?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33" name="Object 17"/>
          <p:cNvGraphicFramePr>
            <a:graphicFrameLocks noChangeAspect="1"/>
          </p:cNvGraphicFramePr>
          <p:nvPr/>
        </p:nvGraphicFramePr>
        <p:xfrm>
          <a:off x="1125538" y="2522538"/>
          <a:ext cx="1116012" cy="312737"/>
        </p:xfrm>
        <a:graphic>
          <a:graphicData uri="http://schemas.openxmlformats.org/presentationml/2006/ole">
            <p:oleObj spid="_x0000_s34833" name="Формула" r:id="rId3" imgW="660240" imgH="177480" progId="Equation.3">
              <p:embed/>
            </p:oleObj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642910" y="2500306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643306" y="2428868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endParaRPr lang="ru-RU" b="1" dirty="0"/>
          </a:p>
        </p:txBody>
      </p:sp>
      <p:sp>
        <p:nvSpPr>
          <p:cNvPr id="3483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35" name="Object 19"/>
          <p:cNvGraphicFramePr>
            <a:graphicFrameLocks noChangeAspect="1"/>
          </p:cNvGraphicFramePr>
          <p:nvPr/>
        </p:nvGraphicFramePr>
        <p:xfrm>
          <a:off x="2357422" y="2357430"/>
          <a:ext cx="928694" cy="766541"/>
        </p:xfrm>
        <a:graphic>
          <a:graphicData uri="http://schemas.openxmlformats.org/presentationml/2006/ole">
            <p:oleObj spid="_x0000_s34835" name="Формула" r:id="rId4" imgW="596641" imgH="495085" progId="Equation.3">
              <p:embed/>
            </p:oleObj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3929058" y="2428868"/>
            <a:ext cx="1150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37" name="Object 21"/>
          <p:cNvGraphicFramePr>
            <a:graphicFrameLocks noChangeAspect="1"/>
          </p:cNvGraphicFramePr>
          <p:nvPr/>
        </p:nvGraphicFramePr>
        <p:xfrm>
          <a:off x="5000628" y="2357430"/>
          <a:ext cx="857256" cy="707576"/>
        </p:xfrm>
        <a:graphic>
          <a:graphicData uri="http://schemas.openxmlformats.org/presentationml/2006/ole">
            <p:oleObj spid="_x0000_s34837" name="Формула" r:id="rId5" imgW="596641" imgH="495085" progId="Equation.3">
              <p:embed/>
            </p:oleObj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6215074" y="2428868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572264" y="2357430"/>
            <a:ext cx="1137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V =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39" name="Object 23"/>
          <p:cNvGraphicFramePr>
            <a:graphicFrameLocks noChangeAspect="1"/>
          </p:cNvGraphicFramePr>
          <p:nvPr/>
        </p:nvGraphicFramePr>
        <p:xfrm>
          <a:off x="7643834" y="2214554"/>
          <a:ext cx="928694" cy="766541"/>
        </p:xfrm>
        <a:graphic>
          <a:graphicData uri="http://schemas.openxmlformats.org/presentationml/2006/ole">
            <p:oleObj spid="_x0000_s34839" name="Формула" r:id="rId6" imgW="596641" imgH="495085" progId="Equation.3">
              <p:embed/>
            </p:oleObj>
          </a:graphicData>
        </a:graphic>
      </p:graphicFrame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285720" y="3143248"/>
            <a:ext cx="86437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513" algn="just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4.1.3. Чим відрізняється дійсний процес стискання повітря від теоретичного?</a:t>
            </a: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4.1.4. Які причини обумовлюють необхідність багатоступеневого стискання повітря в компресорі?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R="0" lvl="0" indent="36513" algn="just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4842" name="Rectangle 26"/>
          <p:cNvSpPr>
            <a:spLocks noChangeArrowheads="1"/>
          </p:cNvSpPr>
          <p:nvPr/>
        </p:nvSpPr>
        <p:spPr bwMode="auto">
          <a:xfrm>
            <a:off x="214282" y="4131265"/>
            <a:ext cx="87868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4.1.5. Продуктивність поршневого компресора односторонньої дії визначається за формулою: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34" y="4714884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43240" y="4714884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929322" y="4714884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endParaRPr lang="ru-RU" b="1" dirty="0"/>
          </a:p>
        </p:txBody>
      </p:sp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43" name="Object 27"/>
          <p:cNvGraphicFramePr>
            <a:graphicFrameLocks noChangeAspect="1"/>
          </p:cNvGraphicFramePr>
          <p:nvPr/>
        </p:nvGraphicFramePr>
        <p:xfrm>
          <a:off x="928662" y="4572007"/>
          <a:ext cx="1914217" cy="642943"/>
        </p:xfrm>
        <a:graphic>
          <a:graphicData uri="http://schemas.openxmlformats.org/presentationml/2006/ole">
            <p:oleObj spid="_x0000_s34843" name="Формула" r:id="rId7" imgW="1244600" imgH="419100" progId="Equation.3">
              <p:embed/>
            </p:oleObj>
          </a:graphicData>
        </a:graphic>
      </p:graphicFrame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45" name="Object 29"/>
          <p:cNvGraphicFramePr>
            <a:graphicFrameLocks noChangeAspect="1"/>
          </p:cNvGraphicFramePr>
          <p:nvPr/>
        </p:nvGraphicFramePr>
        <p:xfrm>
          <a:off x="3428992" y="4643446"/>
          <a:ext cx="2428892" cy="534102"/>
        </p:xfrm>
        <a:graphic>
          <a:graphicData uri="http://schemas.openxmlformats.org/presentationml/2006/ole">
            <p:oleObj spid="_x0000_s34845" name="Формула" r:id="rId8" imgW="1815312" imgH="393529" progId="Equation.3">
              <p:embed/>
            </p:oleObj>
          </a:graphicData>
        </a:graphic>
      </p:graphicFrame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47" name="Object 31"/>
          <p:cNvGraphicFramePr>
            <a:graphicFrameLocks noChangeAspect="1"/>
          </p:cNvGraphicFramePr>
          <p:nvPr/>
        </p:nvGraphicFramePr>
        <p:xfrm>
          <a:off x="6286512" y="4714883"/>
          <a:ext cx="2214578" cy="411279"/>
        </p:xfrm>
        <a:graphic>
          <a:graphicData uri="http://schemas.openxmlformats.org/presentationml/2006/ole">
            <p:oleObj spid="_x0000_s34847" name="Формула" r:id="rId9" imgW="1333500" imgH="241300" progId="Equation.3">
              <p:embed/>
            </p:oleObj>
          </a:graphicData>
        </a:graphic>
      </p:graphicFrame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357158" y="5541362"/>
            <a:ext cx="59293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4.1.6. Як здійснюється охолодження повітря в компресорі?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068960"/>
            <a:ext cx="8686800" cy="1082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986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tudfile.net/html/2706/1093/html_Qzm5aeZLqB.uMLZ/img-X3OD4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13271"/>
            <a:ext cx="7839099" cy="5544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хтный винтовой компрессор ЗИФ-ШВ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496"/>
            <a:ext cx="3713174" cy="371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dalgakiran.ua/sites/default/files/styles/395x385/public/tidy-5-compact.png?itok=odZ2J_eL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786058"/>
            <a:ext cx="3929058" cy="37861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929190" y="6019800"/>
            <a:ext cx="3857652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dirty="0" smtClean="0"/>
              <a:t>Відцентрові  компресори                                  (турбокомпресори).</a:t>
            </a:r>
            <a:endParaRPr lang="ru-RU" sz="2000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42910" y="1081429"/>
            <a:ext cx="80724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машинах призначених для стискання повітря, збільшення тиску відбувається за рахунок зменшення об’єму, в якому знаходиться газ (поршневі і гвинтові компресори) або за рахунок надання потоку енергії від динамічної дії на нього лопаток робочих коліс (відцентрові компресори).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42910" y="6072206"/>
            <a:ext cx="3286148" cy="55247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dirty="0" smtClean="0"/>
              <a:t>Гвинтові компресори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orks.doklad.ru/images/OqWL4wavn7s/76babc8a.gif"/>
          <p:cNvPicPr/>
          <p:nvPr/>
        </p:nvPicPr>
        <p:blipFill>
          <a:blip r:embed="rId2" cstate="print"/>
          <a:srcRect r="22388" b="58638"/>
          <a:stretch>
            <a:fillRect/>
          </a:stretch>
        </p:blipFill>
        <p:spPr bwMode="auto">
          <a:xfrm>
            <a:off x="285721" y="1142984"/>
            <a:ext cx="464346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orks.doklad.ru/images/OqWL4wavn7s/76babc8a.gif"/>
          <p:cNvPicPr/>
          <p:nvPr/>
        </p:nvPicPr>
        <p:blipFill>
          <a:blip r:embed="rId2" cstate="print"/>
          <a:srcRect t="47993" r="13128" b="6806"/>
          <a:stretch>
            <a:fillRect/>
          </a:stretch>
        </p:blipFill>
        <p:spPr bwMode="auto">
          <a:xfrm>
            <a:off x="357158" y="3500438"/>
            <a:ext cx="457203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3286124"/>
            <a:ext cx="3000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Циліндр односторонньої дії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928662" y="5969990"/>
            <a:ext cx="2786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Циліндр двосторонньої дії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572132" y="1575989"/>
            <a:ext cx="278608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кривошип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2- шатун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3-всмоктуючий клапан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4-всмоктуючий патрубок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5-напірний клапан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6- напірний патрубок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7-поршень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8- циліндр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9-шток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10-крейцкоф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11-опора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71538" y="3000372"/>
            <a:ext cx="214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/>
          <a:lstStyle/>
          <a:p>
            <a:r>
              <a:rPr lang="uk-UA" dirty="0" smtClean="0"/>
              <a:t>Схеми поршневих компресорів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631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838200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Принцип роботи поршневого компресора</a:t>
            </a:r>
            <a:endParaRPr lang="ru-RU" sz="3200" dirty="0"/>
          </a:p>
        </p:txBody>
      </p:sp>
      <p:pic>
        <p:nvPicPr>
          <p:cNvPr id="8" name="Рисунок 7" descr="Устройство и принцип работы поршневого компрессор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400052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Устройство, работа поршневого компрессор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876"/>
            <a:ext cx="4163390" cy="285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714488"/>
          </a:xfrm>
        </p:spPr>
        <p:txBody>
          <a:bodyPr>
            <a:normAutofit fontScale="90000"/>
          </a:bodyPr>
          <a:lstStyle/>
          <a:p>
            <a:r>
              <a:rPr lang="uk-UA" smtClean="0"/>
              <a:t>Компресор КТб двухступеневий, трьохциліндровий с W-образним розташуванням циліндрів</a:t>
            </a:r>
            <a:endParaRPr lang="uk-UA"/>
          </a:p>
        </p:txBody>
      </p:sp>
      <p:pic>
        <p:nvPicPr>
          <p:cNvPr id="4" name="Рисунок 3" descr="Компрессор КТ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85926"/>
            <a:ext cx="5827733" cy="491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Теоретичний процес поршневого компресора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71472" y="1428736"/>
            <a:ext cx="82867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Теоретичний процес поршневого компресора можна здійснити за наступних умов: після виштовхування в циліндрі компресора не залишається стисне повітря; тиск і температура повітря під час всмоктування і виштовхування не змінюються і залишаються сталими. Діаграма теоретичного процесу будується в координатах р – абсолютний тиск і V – об’єм (рис. 4.2.).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DE85D30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174" t="1219" r="47479" b="84497"/>
          <a:stretch>
            <a:fillRect/>
          </a:stretch>
        </p:blipFill>
        <p:spPr bwMode="auto">
          <a:xfrm>
            <a:off x="428596" y="2928934"/>
            <a:ext cx="4214842" cy="30718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929190" y="2928934"/>
            <a:ext cx="4000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 всмоктування повітря об’єм V1 при тиску р1 зображено лінією 1-2, процес стискання - крива 2-3, процес виштовхування повітря об’ємом V2 при тиску р2, на ділянці 4-1 відбувається вимірювання тиску від р2 до р1. Процес стискання повітря може бути ізотермічним (2-3), адіабатним (2-3’) і політропним (2-3”).</a:t>
            </a:r>
            <a:endParaRPr lang="ru-RU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607220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Рис. 4.2  Діаграма теоретичного процесу в  поршневому компресорі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Ізотермічний процес</a:t>
            </a:r>
            <a:endParaRPr lang="ru-RU" dirty="0"/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285720" y="1334171"/>
            <a:ext cx="8358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Під час </a:t>
            </a:r>
            <a:r>
              <a:rPr kumimoji="0" lang="uk-UA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ізотермічного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стискання температура стала і від повітря відводиться вся теплота. Співвідношення параметрів для цього процесу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9" name="Object 19"/>
          <p:cNvGraphicFramePr>
            <a:graphicFrameLocks noChangeAspect="1"/>
          </p:cNvGraphicFramePr>
          <p:nvPr/>
        </p:nvGraphicFramePr>
        <p:xfrm>
          <a:off x="3214678" y="2000240"/>
          <a:ext cx="1000132" cy="800106"/>
        </p:xfrm>
        <a:graphic>
          <a:graphicData uri="http://schemas.openxmlformats.org/presentationml/2006/ole">
            <p:oleObj spid="_x0000_s30739" name="Формула" r:id="rId3" imgW="622030" imgH="495085" progId="Equation.3">
              <p:embed/>
            </p:oleObj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4500562" y="2214554"/>
            <a:ext cx="1155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5720" y="2967335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Робота, яка витрачається в компресорі при ізотермічному стисканні дорівнює відведеній теплоті.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41" name="Object 21"/>
          <p:cNvGraphicFramePr>
            <a:graphicFrameLocks noChangeAspect="1"/>
          </p:cNvGraphicFramePr>
          <p:nvPr/>
        </p:nvGraphicFramePr>
        <p:xfrm>
          <a:off x="2571736" y="3357562"/>
          <a:ext cx="3702616" cy="857256"/>
        </p:xfrm>
        <a:graphic>
          <a:graphicData uri="http://schemas.openxmlformats.org/presentationml/2006/ole">
            <p:oleObj spid="_x0000_s30741" name="Формула" r:id="rId4" imgW="1930400" imgH="444500" progId="Equation.3">
              <p:embed/>
            </p:oleObj>
          </a:graphicData>
        </a:graphic>
      </p:graphicFrame>
      <p:pic>
        <p:nvPicPr>
          <p:cNvPr id="28" name="Рисунок 27" descr="CDE85D30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174" t="1219" r="47479" b="84497"/>
          <a:stretch>
            <a:fillRect/>
          </a:stretch>
        </p:blipFill>
        <p:spPr bwMode="auto">
          <a:xfrm>
            <a:off x="285720" y="4214818"/>
            <a:ext cx="3929122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4" name="Picture 24" descr="1. Рабочий процесс компрессор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214818"/>
            <a:ext cx="4574936" cy="24767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Адіабатний процес</a:t>
            </a:r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1641355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Під час </a:t>
            </a:r>
            <a:r>
              <a:rPr kumimoji="0" lang="uk-UA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адіабатного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стискання теплота не підводиться і не відводиться (2-3’). У цьому випадку справедливі наступні співвідношення між параметрами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785786" y="2357430"/>
          <a:ext cx="1571636" cy="1065220"/>
        </p:xfrm>
        <a:graphic>
          <a:graphicData uri="http://schemas.openxmlformats.org/presentationml/2006/ole">
            <p:oleObj spid="_x0000_s29698" name="Формула" r:id="rId3" imgW="850531" imgH="583947" progId="Equation.3">
              <p:embed/>
            </p:oleObj>
          </a:graphicData>
        </a:graphic>
      </p:graphicFrame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3286116" y="2285992"/>
          <a:ext cx="2696208" cy="1071570"/>
        </p:xfrm>
        <a:graphic>
          <a:graphicData uri="http://schemas.openxmlformats.org/presentationml/2006/ole">
            <p:oleObj spid="_x0000_s29700" name="Формула" r:id="rId4" imgW="914400" imgH="584200" progId="Equation.3">
              <p:embed/>
            </p:oleObj>
          </a:graphicData>
        </a:graphic>
      </p:graphicFrame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6143636" y="2357430"/>
          <a:ext cx="1285884" cy="826640"/>
        </p:xfrm>
        <a:graphic>
          <a:graphicData uri="http://schemas.openxmlformats.org/presentationml/2006/ole">
            <p:oleObj spid="_x0000_s29702" name="Формула" r:id="rId5" imgW="799753" imgH="520474" progId="Equation.3">
              <p:embed/>
            </p:oleObj>
          </a:graphicData>
        </a:graphic>
      </p:graphicFrame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514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1071538" y="3544372"/>
            <a:ext cx="55721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k = 1.4-показник адіабати для повітря.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4071942"/>
            <a:ext cx="2741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65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Робота стискання повітря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3929058" y="4071942"/>
          <a:ext cx="4326463" cy="1214446"/>
        </p:xfrm>
        <a:graphic>
          <a:graphicData uri="http://schemas.openxmlformats.org/presentationml/2006/ole">
            <p:oleObj spid="_x0000_s29706" name="Формула" r:id="rId6" imgW="2171700" imgH="609600" progId="Equation.3">
              <p:embed/>
            </p:oleObj>
          </a:graphicData>
        </a:graphic>
      </p:graphicFrame>
      <p:pic>
        <p:nvPicPr>
          <p:cNvPr id="16" name="Рисунок 15" descr="CDE85D30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174" t="1219" r="47479" b="84497"/>
          <a:stretch>
            <a:fillRect/>
          </a:stretch>
        </p:blipFill>
        <p:spPr bwMode="auto">
          <a:xfrm>
            <a:off x="214282" y="4571984"/>
            <a:ext cx="3500462" cy="2286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Політропний процес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14282" y="1315508"/>
            <a:ext cx="8429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Політропне стискання повітря (2-3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застосовується з охолодженням повітря    (k &gt; n). п = 1.3…1.35.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DE85D30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174" t="1219" r="47479" b="84497"/>
          <a:stretch>
            <a:fillRect/>
          </a:stretch>
        </p:blipFill>
        <p:spPr bwMode="auto">
          <a:xfrm>
            <a:off x="0" y="3214686"/>
            <a:ext cx="3500462" cy="2286016"/>
          </a:xfrm>
          <a:prstGeom prst="rect">
            <a:avLst/>
          </a:prstGeom>
          <a:noFill/>
          <a:ln>
            <a:noFill/>
          </a:ln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571868" y="3786190"/>
            <a:ext cx="52149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політропного стискання справедливі ті ж залежності, що і для адіабатного, але замість коефіцієнта k ставиться n. Кількість відведеної теплоти від маси повітря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4286248" y="4929198"/>
          <a:ext cx="3803223" cy="928694"/>
        </p:xfrm>
        <a:graphic>
          <a:graphicData uri="http://schemas.openxmlformats.org/presentationml/2006/ole">
            <p:oleObj spid="_x0000_s28675" name="Формула" r:id="rId4" imgW="1637589" imgH="393529" progId="Equation.3">
              <p:embed/>
            </p:oleObj>
          </a:graphicData>
        </a:graphic>
      </p:graphicFrame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928662" y="1928802"/>
          <a:ext cx="1297411" cy="868359"/>
        </p:xfrm>
        <a:graphic>
          <a:graphicData uri="http://schemas.openxmlformats.org/presentationml/2006/ole">
            <p:oleObj spid="_x0000_s28677" name="Формула" r:id="rId5" imgW="749160" imgH="507960" progId="Equation.3">
              <p:embed/>
            </p:oleObj>
          </a:graphicData>
        </a:graphic>
      </p:graphicFrame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2714612" y="1928802"/>
          <a:ext cx="2173659" cy="857256"/>
        </p:xfrm>
        <a:graphic>
          <a:graphicData uri="http://schemas.openxmlformats.org/presentationml/2006/ole">
            <p:oleObj spid="_x0000_s28679" name="Формула" r:id="rId6" imgW="799920" imgH="507960" progId="Equation.3">
              <p:embed/>
            </p:oleObj>
          </a:graphicData>
        </a:graphic>
      </p:graphicFrame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81" name="Object 9"/>
          <p:cNvGraphicFramePr>
            <a:graphicFrameLocks noChangeAspect="1"/>
          </p:cNvGraphicFramePr>
          <p:nvPr/>
        </p:nvGraphicFramePr>
        <p:xfrm>
          <a:off x="5429256" y="1785926"/>
          <a:ext cx="1500198" cy="964413"/>
        </p:xfrm>
        <a:graphic>
          <a:graphicData uri="http://schemas.openxmlformats.org/presentationml/2006/ole">
            <p:oleObj spid="_x0000_s28681" name="Формула" r:id="rId7" imgW="799920" imgH="520560" progId="Equation.3">
              <p:embed/>
            </p:oleObj>
          </a:graphicData>
        </a:graphic>
      </p:graphicFrame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514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714348" y="2857496"/>
            <a:ext cx="28575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Робота стискання повітря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85" name="Object 13"/>
          <p:cNvGraphicFramePr>
            <a:graphicFrameLocks noChangeAspect="1"/>
          </p:cNvGraphicFramePr>
          <p:nvPr/>
        </p:nvGraphicFramePr>
        <p:xfrm>
          <a:off x="3714744" y="2786058"/>
          <a:ext cx="3810000" cy="1095375"/>
        </p:xfrm>
        <a:graphic>
          <a:graphicData uri="http://schemas.openxmlformats.org/presentationml/2006/ole">
            <p:oleObj spid="_x0000_s28685" name="Формула" r:id="rId8" imgW="2031840" imgH="583920" progId="Equation.3">
              <p:embed/>
            </p:oleObj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000100" y="6072206"/>
            <a:ext cx="2955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Ступінь підвищення тиску</a:t>
            </a:r>
            <a:endParaRPr lang="ru-RU" dirty="0"/>
          </a:p>
        </p:txBody>
      </p:sp>
      <p:graphicFrame>
        <p:nvGraphicFramePr>
          <p:cNvPr id="28687" name="Object 15"/>
          <p:cNvGraphicFramePr>
            <a:graphicFrameLocks noChangeAspect="1"/>
          </p:cNvGraphicFramePr>
          <p:nvPr/>
        </p:nvGraphicFramePr>
        <p:xfrm>
          <a:off x="4000496" y="5643578"/>
          <a:ext cx="1071562" cy="1031875"/>
        </p:xfrm>
        <a:graphic>
          <a:graphicData uri="http://schemas.openxmlformats.org/presentationml/2006/ole">
            <p:oleObj spid="_x0000_s28687" name="Формула" r:id="rId9" imgW="520474" imgH="495085" progId="Equation.3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1206</Words>
  <Application>Microsoft Office PowerPoint</Application>
  <PresentationFormat>Экран (4:3)</PresentationFormat>
  <Paragraphs>122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Трек</vt:lpstr>
      <vt:lpstr>Формула</vt:lpstr>
      <vt:lpstr>Розділ 4.Шахтні пневматичні установки</vt:lpstr>
      <vt:lpstr>Слайд 2</vt:lpstr>
      <vt:lpstr>Схеми поршневих компресорів</vt:lpstr>
      <vt:lpstr>Принцип роботи поршневого компресора</vt:lpstr>
      <vt:lpstr>Компресор КТб двухступеневий, трьохциліндровий с W-образним розташуванням циліндрів</vt:lpstr>
      <vt:lpstr>Теоретичний процес поршневого компресора</vt:lpstr>
      <vt:lpstr>Ізотермічний процес</vt:lpstr>
      <vt:lpstr>Адіабатний процес</vt:lpstr>
      <vt:lpstr>Політропний процес</vt:lpstr>
      <vt:lpstr>Дійсний процес стискання</vt:lpstr>
      <vt:lpstr>Причини застосування багатоступеневого стиснення</vt:lpstr>
      <vt:lpstr>Схема двоступеневого компресора і індикаторна діаграма</vt:lpstr>
      <vt:lpstr>Слайд 13</vt:lpstr>
      <vt:lpstr>Продуктивність компресора</vt:lpstr>
      <vt:lpstr>Охолодження повітря</vt:lpstr>
      <vt:lpstr>Кількість теплоти</vt:lpstr>
      <vt:lpstr>Контрольні питання</vt:lpstr>
      <vt:lpstr>Слайд 18</vt:lpstr>
      <vt:lpstr>Слайд 19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Пользователь</cp:lastModifiedBy>
  <cp:revision>33</cp:revision>
  <dcterms:created xsi:type="dcterms:W3CDTF">2020-11-12T09:08:35Z</dcterms:created>
  <dcterms:modified xsi:type="dcterms:W3CDTF">2022-11-28T17:55:42Z</dcterms:modified>
</cp:coreProperties>
</file>