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6" r:id="rId11"/>
    <p:sldId id="267" r:id="rId12"/>
    <p:sldId id="268" r:id="rId13"/>
    <p:sldId id="263" r:id="rId14"/>
    <p:sldId id="269" r:id="rId15"/>
    <p:sldId id="270" r:id="rId16"/>
    <p:sldId id="271" r:id="rId17"/>
    <p:sldId id="272" r:id="rId18"/>
    <p:sldId id="273" r:id="rId19"/>
    <p:sldId id="274" r:id="rId20"/>
    <p:sldId id="26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46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AABE03A-CEAA-4C76-A277-742818902A7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A681E65-94C0-4634-B424-72CFE3F285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35184"/>
            <a:ext cx="8229600" cy="3298480"/>
          </a:xfrm>
        </p:spPr>
        <p:txBody>
          <a:bodyPr>
            <a:normAutofit fontScale="90000"/>
          </a:bodyPr>
          <a:lstStyle/>
          <a:p>
            <a:r>
              <a:rPr lang="uk-UA" dirty="0"/>
              <a:t>Вивчення улаштування осьових та відцентрових вентиляторів головного та місцевого провітрювання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5521458"/>
            <a:ext cx="6400800" cy="601358"/>
          </a:xfrm>
        </p:spPr>
        <p:txBody>
          <a:bodyPr/>
          <a:lstStyle/>
          <a:p>
            <a:r>
              <a:rPr lang="uk-UA"/>
              <a:t>Лабораторно- практичне заняття </a:t>
            </a:r>
          </a:p>
        </p:txBody>
      </p:sp>
    </p:spTree>
    <p:extLst>
      <p:ext uri="{BB962C8B-B14F-4D97-AF65-F5344CB8AC3E}">
        <p14:creationId xmlns:p14="http://schemas.microsoft.com/office/powerpoint/2010/main" val="1184004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71414"/>
            <a:ext cx="8643998" cy="67151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https://donvent.com/sites/default/files/styles/max_width/public/images/vent_models/vmevo-6-25.png?itok=5ep1r6R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7" t="7094" r="8598" b="58581"/>
          <a:stretch>
            <a:fillRect/>
          </a:stretch>
        </p:blipFill>
        <p:spPr bwMode="auto">
          <a:xfrm>
            <a:off x="1643042" y="571480"/>
            <a:ext cx="6286544" cy="228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donvent.com/sites/default/files/styles/max_width/public/images/vent_models/vmevo-6-25.png?itok=5ep1r6R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3" t="53218" r="6778" b="11384"/>
          <a:stretch>
            <a:fillRect/>
          </a:stretch>
        </p:blipFill>
        <p:spPr bwMode="auto">
          <a:xfrm>
            <a:off x="4572000" y="3643314"/>
            <a:ext cx="3857652" cy="235745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143504" y="3357562"/>
            <a:ext cx="26432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29190" y="5929330"/>
            <a:ext cx="38576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Pv-тиск, Па;</a:t>
            </a:r>
          </a:p>
          <a:p>
            <a:r>
              <a:rPr lang="uk-UA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Q-продуктивність, м/с</a:t>
            </a:r>
          </a:p>
          <a:p>
            <a:r>
              <a:rPr lang="uk-UA" sz="1100" dirty="0">
                <a:solidFill>
                  <a:schemeClr val="bg1"/>
                </a:solidFill>
              </a:rPr>
              <a:t>I-довжина </a:t>
            </a:r>
            <a:r>
              <a:rPr lang="uk-UA" sz="1100" dirty="0" err="1">
                <a:solidFill>
                  <a:schemeClr val="bg1"/>
                </a:solidFill>
              </a:rPr>
              <a:t>турбопроводу</a:t>
            </a:r>
            <a:r>
              <a:rPr lang="uk-UA" sz="1100" dirty="0">
                <a:solidFill>
                  <a:schemeClr val="bg1"/>
                </a:solidFill>
              </a:rPr>
              <a:t>, м.</a:t>
            </a:r>
          </a:p>
          <a:p>
            <a:r>
              <a:rPr lang="ru-RU" sz="1100" dirty="0"/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3636" y="6072206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596" y="214290"/>
            <a:ext cx="8286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Вентилятор ВМЕВО-6-25</a:t>
            </a:r>
          </a:p>
          <a:p>
            <a:pPr algn="ctr"/>
            <a:r>
              <a:rPr lang="uk-UA" sz="1200" b="1" dirty="0">
                <a:solidFill>
                  <a:schemeClr val="bg1"/>
                </a:solidFill>
              </a:rPr>
              <a:t>габаритні розміри</a:t>
            </a:r>
          </a:p>
          <a:p>
            <a:endParaRPr 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28596" y="3143248"/>
          <a:ext cx="3849821" cy="35350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3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b="0" dirty="0">
                          <a:solidFill>
                            <a:schemeClr val="bg1"/>
                          </a:solidFill>
                        </a:rPr>
                        <a:t>Номінальний діаметр вихідного патрубка, мм</a:t>
                      </a:r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/>
                          </a:solidFill>
                        </a:rPr>
                        <a:t>600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Номінальна подача, м/с (попер. </a:t>
                      </a:r>
                      <a:r>
                        <a:rPr lang="uk-UA" sz="1100" dirty="0" err="1"/>
                        <a:t>вимк</a:t>
                      </a:r>
                      <a:r>
                        <a:rPr lang="uk-UA" sz="1100" dirty="0"/>
                        <a:t>. -10%)</a:t>
                      </a:r>
                      <a:endParaRPr lang="uk-UA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7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dirty="0"/>
                        <a:t>Номінальний повний тиск, Па (</a:t>
                      </a:r>
                      <a:r>
                        <a:rPr lang="uk-UA" sz="1100" dirty="0" err="1"/>
                        <a:t>поред</a:t>
                      </a:r>
                      <a:r>
                        <a:rPr lang="uk-UA" sz="1100" dirty="0"/>
                        <a:t>. вимк.-10%)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2500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Максимальний повний КПД, щонайменше (</a:t>
                      </a:r>
                      <a:r>
                        <a:rPr lang="uk-UA" sz="1100" dirty="0" err="1"/>
                        <a:t>поред</a:t>
                      </a:r>
                      <a:r>
                        <a:rPr lang="uk-UA" sz="1100" dirty="0"/>
                        <a:t>. вимк.-0,3%)</a:t>
                      </a:r>
                      <a:endParaRPr lang="uk-UA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0,7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Питома маса вентилятора, кг/кВт, трохи більше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13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Сумарний рівень звукової потужності дБ, не більше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110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772">
                <a:tc>
                  <a:txBody>
                    <a:bodyPr/>
                    <a:lstStyle/>
                    <a:p>
                      <a:r>
                        <a:rPr lang="uk-UA" sz="1100" dirty="0"/>
                        <a:t>Потужність електроприводу, кВт, </a:t>
                      </a:r>
                    </a:p>
                    <a:p>
                      <a:r>
                        <a:rPr lang="uk-UA" sz="1100" dirty="0"/>
                        <a:t>не більше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25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noProof="0" dirty="0"/>
                        <a:t>Частота обертання, </a:t>
                      </a:r>
                      <a:r>
                        <a:rPr lang="uk-UA" sz="1100" noProof="0" dirty="0" err="1"/>
                        <a:t>хв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3000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Висота,мм,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895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Ширина, мм, не більше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775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Довжина,мм,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1035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Маса комплекту, кг, не більше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315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42910" y="2866249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3042" y="3429000"/>
            <a:ext cx="1428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3042" y="5198432"/>
            <a:ext cx="500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3900766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142852"/>
            <a:ext cx="8643998" cy="65008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https://donvent.com/sites/default/files/styles/max_width/public/images/vent_models/vmevo-6-25P.png?itok=1a_ZzbPW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4" t="7036" r="10738" b="59667"/>
          <a:stretch>
            <a:fillRect/>
          </a:stretch>
        </p:blipFill>
        <p:spPr bwMode="auto">
          <a:xfrm>
            <a:off x="1357290" y="571480"/>
            <a:ext cx="6357982" cy="2214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donvent.com/sites/default/files/styles/max_width/public/images/vent_models/vmevo-6-25P.png?itok=1a_ZzbPW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66" t="53222" r="6424" b="12407"/>
          <a:stretch>
            <a:fillRect/>
          </a:stretch>
        </p:blipFill>
        <p:spPr bwMode="auto">
          <a:xfrm>
            <a:off x="4286248" y="3571876"/>
            <a:ext cx="4000528" cy="228601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28596" y="214290"/>
            <a:ext cx="8286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Вентилятор ВМЕВО-6-25М</a:t>
            </a:r>
          </a:p>
          <a:p>
            <a:pPr algn="ctr"/>
            <a:r>
              <a:rPr lang="uk-UA" sz="1200" b="1" dirty="0">
                <a:solidFill>
                  <a:schemeClr val="bg1"/>
                </a:solidFill>
              </a:rPr>
              <a:t>габаритні розміри</a:t>
            </a:r>
          </a:p>
          <a:p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5143504" y="3357562"/>
            <a:ext cx="26432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29190" y="5857892"/>
            <a:ext cx="38576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Pv-тиск, Па;</a:t>
            </a:r>
          </a:p>
          <a:p>
            <a:r>
              <a:rPr lang="uk-UA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Q-продуктивність, м/с</a:t>
            </a:r>
          </a:p>
          <a:p>
            <a:r>
              <a:rPr lang="uk-UA" sz="1100" dirty="0">
                <a:solidFill>
                  <a:schemeClr val="bg1"/>
                </a:solidFill>
              </a:rPr>
              <a:t>I-довжина </a:t>
            </a:r>
            <a:r>
              <a:rPr lang="uk-UA" sz="1100" dirty="0" err="1">
                <a:solidFill>
                  <a:schemeClr val="bg1"/>
                </a:solidFill>
              </a:rPr>
              <a:t>турбопроводу</a:t>
            </a:r>
            <a:r>
              <a:rPr lang="uk-UA" sz="1100" dirty="0">
                <a:solidFill>
                  <a:schemeClr val="bg1"/>
                </a:solidFill>
              </a:rPr>
              <a:t>, м.</a:t>
            </a:r>
          </a:p>
          <a:p>
            <a:r>
              <a:rPr lang="ru-RU" sz="1100" dirty="0"/>
              <a:t>0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28596" y="2965814"/>
          <a:ext cx="3849821" cy="35350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3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b="0" dirty="0">
                          <a:solidFill>
                            <a:schemeClr val="bg1"/>
                          </a:solidFill>
                        </a:rPr>
                        <a:t>Номінальний діаметр вихідного патрубка, мм</a:t>
                      </a:r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/>
                          </a:solidFill>
                        </a:rPr>
                        <a:t>600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Номінальна подача, м/с (попер. </a:t>
                      </a:r>
                      <a:r>
                        <a:rPr lang="uk-UA" sz="1100" dirty="0" err="1"/>
                        <a:t>вимк</a:t>
                      </a:r>
                      <a:r>
                        <a:rPr lang="uk-UA" sz="1100" dirty="0"/>
                        <a:t>. -10%)</a:t>
                      </a:r>
                      <a:endParaRPr lang="uk-UA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7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dirty="0"/>
                        <a:t>Номінальний повний тиск, Па (</a:t>
                      </a:r>
                      <a:r>
                        <a:rPr lang="uk-UA" sz="1100" dirty="0" err="1"/>
                        <a:t>поред</a:t>
                      </a:r>
                      <a:r>
                        <a:rPr lang="uk-UA" sz="1100" dirty="0"/>
                        <a:t>. вимк.-10%)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2500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Максимальний повний КПД, щонайменше (</a:t>
                      </a:r>
                      <a:r>
                        <a:rPr lang="uk-UA" sz="1100" dirty="0" err="1"/>
                        <a:t>поред</a:t>
                      </a:r>
                      <a:r>
                        <a:rPr lang="uk-UA" sz="1100" dirty="0"/>
                        <a:t>. вимк.-0,3%)</a:t>
                      </a:r>
                      <a:endParaRPr lang="uk-UA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0,7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Питома маса вентилятора, кг/кВт, трохи більше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Сумарний рівень звукової потужності дБ, не більше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110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772">
                <a:tc>
                  <a:txBody>
                    <a:bodyPr/>
                    <a:lstStyle/>
                    <a:p>
                      <a:r>
                        <a:rPr lang="uk-UA" sz="1100" dirty="0"/>
                        <a:t>Потужність електроприводу, кВт, </a:t>
                      </a:r>
                    </a:p>
                    <a:p>
                      <a:r>
                        <a:rPr lang="uk-UA" sz="1100" dirty="0"/>
                        <a:t>не більше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25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noProof="0" dirty="0"/>
                        <a:t>Частота обертання, </a:t>
                      </a:r>
                      <a:r>
                        <a:rPr lang="uk-UA" sz="1100" noProof="0" dirty="0" err="1"/>
                        <a:t>хв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3000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Висота,мм,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900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Ширина, мм, не більше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750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Довжина,мм,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963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Маса комплекту, кг, не більше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375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42910" y="2786058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43636" y="6000768"/>
            <a:ext cx="571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3042" y="3214686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59168" y="5070944"/>
            <a:ext cx="2696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2752047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44" y="214290"/>
            <a:ext cx="8715436" cy="64294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https://donvent.com/sites/default/files/styles/max_width/public/images/vent_models/vmevo-8-45.png?itok=yZr8GCJ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0" b="58593"/>
          <a:stretch>
            <a:fillRect/>
          </a:stretch>
        </p:blipFill>
        <p:spPr bwMode="auto">
          <a:xfrm>
            <a:off x="395537" y="642918"/>
            <a:ext cx="8352928" cy="2214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donvent.com/sites/default/files/styles/max_width/public/images/vent_models/vmevo-8-45.png?itok=yZr8GCJ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4" t="52148" b="11333"/>
          <a:stretch>
            <a:fillRect/>
          </a:stretch>
        </p:blipFill>
        <p:spPr bwMode="auto">
          <a:xfrm>
            <a:off x="4214810" y="3571876"/>
            <a:ext cx="4533655" cy="24288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786314" y="3357562"/>
            <a:ext cx="3143272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596" y="292222"/>
            <a:ext cx="8286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Вентилятор ВМЕВО-8-45</a:t>
            </a:r>
          </a:p>
          <a:p>
            <a:pPr algn="ctr"/>
            <a:r>
              <a:rPr lang="uk-UA" sz="1200" b="1" dirty="0">
                <a:solidFill>
                  <a:schemeClr val="bg1"/>
                </a:solidFill>
              </a:rPr>
              <a:t>габаритні розміри</a:t>
            </a:r>
          </a:p>
          <a:p>
            <a:endParaRPr 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7158" y="3037252"/>
          <a:ext cx="3849821" cy="35350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3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b="0" dirty="0">
                          <a:solidFill>
                            <a:schemeClr val="bg1"/>
                          </a:solidFill>
                        </a:rPr>
                        <a:t>Номінальний діаметр вихідного патрубка, мм</a:t>
                      </a:r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/>
                          </a:solidFill>
                        </a:rPr>
                        <a:t>800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Номінальна подача, м/с (попер. </a:t>
                      </a:r>
                      <a:r>
                        <a:rPr lang="uk-UA" sz="1100" dirty="0" err="1"/>
                        <a:t>вимк</a:t>
                      </a:r>
                      <a:r>
                        <a:rPr lang="uk-UA" sz="1100" dirty="0"/>
                        <a:t>. -10%)</a:t>
                      </a:r>
                      <a:endParaRPr lang="uk-UA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9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dirty="0"/>
                        <a:t>Номінальний повний тиск, Па (</a:t>
                      </a:r>
                      <a:r>
                        <a:rPr lang="uk-UA" sz="1100" dirty="0" err="1"/>
                        <a:t>поред</a:t>
                      </a:r>
                      <a:r>
                        <a:rPr lang="uk-UA" sz="1100" dirty="0"/>
                        <a:t>. вимк.-10%)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3500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Максимальний повний КПД, щонайменше (</a:t>
                      </a:r>
                      <a:r>
                        <a:rPr lang="uk-UA" sz="1100" dirty="0" err="1"/>
                        <a:t>поред</a:t>
                      </a:r>
                      <a:r>
                        <a:rPr lang="uk-UA" sz="1100" dirty="0"/>
                        <a:t>. вимк.-0,3%)</a:t>
                      </a:r>
                      <a:endParaRPr lang="uk-UA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0,7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Питома маса вентилятора, кг/кВт, трохи більше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Сумарний рівень звукової потужності дБ, не більше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115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772">
                <a:tc>
                  <a:txBody>
                    <a:bodyPr/>
                    <a:lstStyle/>
                    <a:p>
                      <a:r>
                        <a:rPr lang="uk-UA" sz="1100" dirty="0"/>
                        <a:t>Потужність електроприводу, кВт, </a:t>
                      </a:r>
                    </a:p>
                    <a:p>
                      <a:r>
                        <a:rPr lang="uk-UA" sz="1100" dirty="0"/>
                        <a:t>не більше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45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noProof="0" dirty="0"/>
                        <a:t>Частота обертання, </a:t>
                      </a:r>
                      <a:r>
                        <a:rPr lang="uk-UA" sz="1100" noProof="0" dirty="0" err="1"/>
                        <a:t>хв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3000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Висота,мм,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1105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Ширина, мм, не більше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dk1"/>
                          </a:solidFill>
                        </a:rPr>
                        <a:t>1000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Довжина,мм,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1190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Маса комплекту, кг, не більше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665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0034" y="2786058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14876" y="5857892"/>
            <a:ext cx="38576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Pv-тиск, Па;</a:t>
            </a:r>
          </a:p>
          <a:p>
            <a:r>
              <a:rPr lang="uk-UA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Q-продуктивність, м/с</a:t>
            </a:r>
          </a:p>
          <a:p>
            <a:r>
              <a:rPr lang="uk-UA" sz="1100" dirty="0">
                <a:solidFill>
                  <a:schemeClr val="bg1"/>
                </a:solidFill>
              </a:rPr>
              <a:t>I-довжина </a:t>
            </a:r>
            <a:r>
              <a:rPr lang="uk-UA" sz="1100" dirty="0" err="1">
                <a:solidFill>
                  <a:schemeClr val="bg1"/>
                </a:solidFill>
              </a:rPr>
              <a:t>турбопроводу</a:t>
            </a:r>
            <a:r>
              <a:rPr lang="uk-UA" sz="1100" dirty="0">
                <a:solidFill>
                  <a:schemeClr val="bg1"/>
                </a:solidFill>
              </a:rPr>
              <a:t>, м.</a:t>
            </a:r>
          </a:p>
          <a:p>
            <a:r>
              <a:rPr lang="ru-RU" sz="1100" dirty="0"/>
              <a:t>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29322" y="6000768"/>
            <a:ext cx="24237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71604" y="3286124"/>
            <a:ext cx="2423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87730" y="5143512"/>
            <a:ext cx="2696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105056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1406" y="71462"/>
            <a:ext cx="8858312" cy="67865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3" name="Рисунок 2" descr="https://donvent.com/sites/default/files/styles/max_width/public/images/vent_models/vc-11_0.png?itok=xvNw9hZW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2" t="23686" r="8009" b="47293"/>
          <a:stretch>
            <a:fillRect/>
          </a:stretch>
        </p:blipFill>
        <p:spPr bwMode="auto">
          <a:xfrm>
            <a:off x="1000100" y="1571612"/>
            <a:ext cx="6858048" cy="185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donvent.com/sites/default/files/styles/max_width/public/images/vent_models/vc-11_0.png?itok=xvNw9hZW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50" t="54857" r="12126"/>
          <a:stretch>
            <a:fillRect/>
          </a:stretch>
        </p:blipFill>
        <p:spPr bwMode="auto">
          <a:xfrm>
            <a:off x="6286512" y="3786190"/>
            <a:ext cx="2214578" cy="3000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929322" y="3500438"/>
            <a:ext cx="3143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3400478"/>
          <a:ext cx="5857916" cy="338610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09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5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9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5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600">
                <a:tc gridSpan="2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ВЦ-11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ВЦ-11М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6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Номінальний діаметр робочого колеса, мм(попер. </a:t>
                      </a:r>
                      <a:r>
                        <a:rPr lang="uk-UA" sz="900" b="0" dirty="0" err="1">
                          <a:solidFill>
                            <a:schemeClr val="bg1"/>
                          </a:solidFill>
                        </a:rPr>
                        <a:t>вимк</a:t>
                      </a: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. ±5%)</a:t>
                      </a:r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1100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Номінальна подача, м/с (попер. </a:t>
                      </a:r>
                      <a:r>
                        <a:rPr lang="uk-UA" sz="900" dirty="0" err="1"/>
                        <a:t>вимк</a:t>
                      </a:r>
                      <a:r>
                        <a:rPr lang="uk-UA" sz="900" dirty="0"/>
                        <a:t>. -10%)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14;9,5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">
                <a:tc row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Подача у межах робочої області, м3/с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5,5; 4,0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20,5; 13,5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680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Номінальний тиск, Па (</a:t>
                      </a:r>
                      <a:r>
                        <a:rPr lang="uk-UA" sz="900" dirty="0" err="1"/>
                        <a:t>поред</a:t>
                      </a:r>
                      <a:r>
                        <a:rPr lang="uk-UA" sz="900" dirty="0"/>
                        <a:t>. вимк.-10%)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3000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2750; 1200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6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3250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2710; 1200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680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Статичний тиск у робочій зоні, ПА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1130; 510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6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3800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3430;1450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680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Максимальний  КПД, щонайменше 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0,86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6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0,85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3600">
                <a:tc gridSpan="2">
                  <a:txBody>
                    <a:bodyPr/>
                    <a:lstStyle/>
                    <a:p>
                      <a:r>
                        <a:rPr lang="uk-UA" sz="900" dirty="0"/>
                        <a:t>Потужність електроприводу, кВт, не більше</a:t>
                      </a:r>
                      <a:endParaRPr lang="ru-RU" sz="900" dirty="0"/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55; 18,5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430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/>
                        <a:t>Частота обертання, </a:t>
                      </a:r>
                      <a:r>
                        <a:rPr lang="uk-UA" sz="900" noProof="0" dirty="0" err="1"/>
                        <a:t>хв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1500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1500; 1000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3600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Спосіб регулювання</a:t>
                      </a:r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H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H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3600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Маса вентилятора без комплекту засобів для реверсування повітряного струменя та переходу з працюючого на резервний (КСРП) та без електроустаткування, кг, не більше</a:t>
                      </a:r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2281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2000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680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Габаритні розміри вентилятора, мм, не більше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Довжина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3475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3470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6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Ширина</a:t>
                      </a:r>
                      <a:endParaRPr lang="ru-RU" sz="9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2375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4230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086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Висота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4265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2730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85786" y="3366315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2844" y="357166"/>
            <a:ext cx="8786874" cy="1158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uk-UA" sz="1100" dirty="0">
                <a:solidFill>
                  <a:schemeClr val="bg1"/>
                </a:solidFill>
              </a:rPr>
              <a:t>          Вентилятори ВЦ-1 призначені для провітрювання вугільних та рудних шахт із необхідною витратою повітря 4-20 м/с та статичним тиском 600-3400 Па. Вентилятор може застосовуватися також для провітрювання вибоїв шахтних стволів, калориферних установках, системах опалення та вентиляції, для охолодження електричних машин та інших цілей. ТОВ «НВО «</a:t>
            </a:r>
            <a:r>
              <a:rPr lang="uk-UA" sz="1100" dirty="0" err="1">
                <a:solidFill>
                  <a:schemeClr val="bg1"/>
                </a:solidFill>
              </a:rPr>
              <a:t>Донвентилятор</a:t>
            </a:r>
            <a:r>
              <a:rPr lang="uk-UA" sz="1100" dirty="0">
                <a:solidFill>
                  <a:schemeClr val="bg1"/>
                </a:solidFill>
              </a:rPr>
              <a:t>» випускає вентилятори відцентрового ВЦ-11 модифікацією ВЦ-11; ВЦ-11М.</a:t>
            </a:r>
          </a:p>
          <a:p>
            <a:pPr algn="just">
              <a:lnSpc>
                <a:spcPct val="90000"/>
              </a:lnSpc>
            </a:pPr>
            <a:r>
              <a:rPr lang="uk-UA" sz="1100" dirty="0">
                <a:solidFill>
                  <a:schemeClr val="bg1"/>
                </a:solidFill>
              </a:rPr>
              <a:t> </a:t>
            </a:r>
            <a:r>
              <a:rPr lang="uk-UA" sz="1100" i="1" dirty="0">
                <a:solidFill>
                  <a:schemeClr val="bg1"/>
                </a:solidFill>
              </a:rPr>
              <a:t> Конструкція</a:t>
            </a:r>
          </a:p>
          <a:p>
            <a:pPr algn="just">
              <a:lnSpc>
                <a:spcPct val="90000"/>
              </a:lnSpc>
            </a:pPr>
            <a:r>
              <a:rPr lang="uk-UA" sz="1100" dirty="0">
                <a:solidFill>
                  <a:schemeClr val="bg1"/>
                </a:solidFill>
              </a:rPr>
              <a:t>         Вентилятор ВЦ-11 складається з наступних основних вузлів: електродвигуна 1, підставки 2, головного валу 3 з підшипниками та муфтою, рами 4, робочого колеса 5, осьового направляючого апарата 6, спірального корпусу 7 дифузора 8.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7554" y="71414"/>
            <a:ext cx="2226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ВЕНТИЛЯТОР ВЦ-11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5852" y="3929066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5852" y="5572140"/>
            <a:ext cx="2696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963259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44" y="71414"/>
            <a:ext cx="8858312" cy="67151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https://donvent.com/sites/default/files/styles/max_width/public/images/vent_models/vc-15_0.png?itok=sRWRNW_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8" t="17253" r="19731" b="50276"/>
          <a:stretch>
            <a:fillRect/>
          </a:stretch>
        </p:blipFill>
        <p:spPr bwMode="auto">
          <a:xfrm>
            <a:off x="1857356" y="1285860"/>
            <a:ext cx="4929222" cy="2214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donvent.com/sites/default/files/styles/max_width/public/images/vent_models/vc-15_0.png?itok=sRWRNW_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23" t="50771" r="15222"/>
          <a:stretch>
            <a:fillRect/>
          </a:stretch>
        </p:blipFill>
        <p:spPr bwMode="auto">
          <a:xfrm>
            <a:off x="6786578" y="3429000"/>
            <a:ext cx="2071702" cy="335758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6500826" y="3071810"/>
            <a:ext cx="2428892" cy="428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85720" y="3786190"/>
          <a:ext cx="5500726" cy="289747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1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5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49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Номінальний діаметр робочого колеса, мм(попер. </a:t>
                      </a:r>
                      <a:r>
                        <a:rPr lang="uk-UA" sz="900" b="0" dirty="0" err="1">
                          <a:solidFill>
                            <a:schemeClr val="bg1"/>
                          </a:solidFill>
                        </a:rPr>
                        <a:t>вимк</a:t>
                      </a: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. ±5%)</a:t>
                      </a:r>
                    </a:p>
                  </a:txBody>
                  <a:tcPr marL="3600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chemeClr val="bg1"/>
                          </a:solidFill>
                        </a:rPr>
                        <a:t>1500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42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Номінальна подача, м/с (попер. </a:t>
                      </a:r>
                      <a:r>
                        <a:rPr lang="uk-UA" sz="900" dirty="0" err="1"/>
                        <a:t>вимк</a:t>
                      </a:r>
                      <a:r>
                        <a:rPr lang="uk-UA" sz="900" dirty="0"/>
                        <a:t>. -10%)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34</a:t>
                      </a:r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;23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Подача у межах робочої області, м3/с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12;10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50;33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Номінальний тиск, Па (</a:t>
                      </a:r>
                      <a:r>
                        <a:rPr lang="uk-UA" sz="900" dirty="0" err="1"/>
                        <a:t>поред</a:t>
                      </a:r>
                      <a:r>
                        <a:rPr lang="uk-UA" sz="900" dirty="0"/>
                        <a:t>. вимк.-10%)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6300;  2900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6200; 2850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Статичний тиск у робочій зоні, ПА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3200;</a:t>
                      </a:r>
                      <a:r>
                        <a:rPr lang="ru-RU" sz="900" baseline="0" dirty="0">
                          <a:solidFill>
                            <a:schemeClr val="bg1"/>
                          </a:solidFill>
                        </a:rPr>
                        <a:t> 1400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8000;</a:t>
                      </a:r>
                      <a:r>
                        <a:rPr lang="uk-UA" sz="900" baseline="0" dirty="0">
                          <a:solidFill>
                            <a:schemeClr val="bg1"/>
                          </a:solidFill>
                        </a:rPr>
                        <a:t> 4000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Максимальний  КПД, щонайменше 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0,84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421">
                <a:tc gridSpan="2">
                  <a:txBody>
                    <a:bodyPr/>
                    <a:lstStyle/>
                    <a:p>
                      <a:r>
                        <a:rPr lang="uk-UA" sz="900" dirty="0"/>
                        <a:t>Потужність електроприводу, кВт, не більше</a:t>
                      </a:r>
                      <a:endParaRPr lang="ru-RU" sz="900" dirty="0"/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315;</a:t>
                      </a:r>
                      <a:r>
                        <a:rPr lang="uk-UA" sz="900" baseline="0" dirty="0">
                          <a:solidFill>
                            <a:schemeClr val="bg1"/>
                          </a:solidFill>
                        </a:rPr>
                        <a:t> 110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163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/>
                        <a:t>Частота обертання, </a:t>
                      </a:r>
                      <a:r>
                        <a:rPr lang="uk-UA" sz="900" noProof="0" dirty="0" err="1"/>
                        <a:t>хв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1500; 1000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421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Спосіб регулювання</a:t>
                      </a:r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H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948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Маса вентилятора без комплекту засобів для реверсування повітряного струменя та переходу з працюючого на резервний (КСРП) та без електроустаткування, кг, не більше</a:t>
                      </a:r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5500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0474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Габаритні розміри вентилятора, мм, не більше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Довжина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7010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Ширина</a:t>
                      </a:r>
                      <a:endParaRPr lang="ru-RU" sz="9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3000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Висота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2900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00826" y="3143248"/>
            <a:ext cx="2500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5786" y="3437753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4282" y="428604"/>
            <a:ext cx="864399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100" dirty="0">
                <a:solidFill>
                  <a:schemeClr val="bg1"/>
                </a:solidFill>
              </a:rPr>
              <a:t>      Вентилятор ВЦ-15 одностороннього всмоктування призначений для головного та допоміжного провітрювання стволів при проходці з необхідною витратою повітря 10-50 м/с та статичним тиском 1400-8000 Па.</a:t>
            </a:r>
          </a:p>
          <a:p>
            <a:pPr algn="just"/>
            <a:r>
              <a:rPr lang="uk-UA" sz="1100" i="1" dirty="0">
                <a:solidFill>
                  <a:schemeClr val="bg1"/>
                </a:solidFill>
              </a:rPr>
              <a:t>       Конструкція</a:t>
            </a:r>
          </a:p>
          <a:p>
            <a:pPr algn="just"/>
            <a:r>
              <a:rPr lang="uk-UA" sz="1100" dirty="0">
                <a:solidFill>
                  <a:schemeClr val="bg1"/>
                </a:solidFill>
              </a:rPr>
              <a:t>      Вентилятор ВЦ-15 встановлений на </a:t>
            </a:r>
            <a:r>
              <a:rPr lang="uk-UA" sz="1100" dirty="0" err="1">
                <a:solidFill>
                  <a:schemeClr val="bg1"/>
                </a:solidFill>
              </a:rPr>
              <a:t>цільнозварній</a:t>
            </a:r>
            <a:r>
              <a:rPr lang="uk-UA" sz="1100" dirty="0">
                <a:solidFill>
                  <a:schemeClr val="bg1"/>
                </a:solidFill>
              </a:rPr>
              <a:t> рамі. Вентилятор складається з приводу направляючого апарату 1, вихрового направляючого апарату 2, вала 3, спірального корпусу 4, з'єднувальної муфти 5 електродвигуна 6 рами 7.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8926" y="142852"/>
            <a:ext cx="2928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ВЕНТИЛЯТОР ВЦ-15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00298" y="571480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85852" y="5571010"/>
            <a:ext cx="2696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-1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5852" y="4071942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40931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44" y="142852"/>
            <a:ext cx="8786874" cy="657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 descr="https://donvent.com/sites/default/files/styles/max_width/public/images/vent_models/vc-16_0.png?itok=mJZO7zz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8" b="47639"/>
          <a:stretch>
            <a:fillRect/>
          </a:stretch>
        </p:blipFill>
        <p:spPr bwMode="auto">
          <a:xfrm>
            <a:off x="285720" y="1571612"/>
            <a:ext cx="8136989" cy="207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donvent.com/sites/default/files/styles/max_width/public/images/vent_models/vc-16_0.png?itok=mJZO7zz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2" t="55627" r="10428"/>
          <a:stretch>
            <a:fillRect/>
          </a:stretch>
        </p:blipFill>
        <p:spPr bwMode="auto">
          <a:xfrm>
            <a:off x="5857884" y="3786191"/>
            <a:ext cx="2643206" cy="27860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6000760" y="3580629"/>
            <a:ext cx="2500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28596" y="3861378"/>
          <a:ext cx="5143536" cy="278233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76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9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7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20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Номінальний діаметр робочого колеса, мм(попер. </a:t>
                      </a:r>
                      <a:r>
                        <a:rPr lang="uk-UA" sz="900" b="0" dirty="0" err="1">
                          <a:solidFill>
                            <a:schemeClr val="bg1"/>
                          </a:solidFill>
                        </a:rPr>
                        <a:t>вимк</a:t>
                      </a: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. ±5%)</a:t>
                      </a:r>
                    </a:p>
                  </a:txBody>
                  <a:tcPr marL="3600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chemeClr val="bg1"/>
                          </a:solidFill>
                        </a:rPr>
                        <a:t>1600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13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Номінальна подача, м/с (попер. </a:t>
                      </a:r>
                      <a:r>
                        <a:rPr lang="uk-UA" sz="900" dirty="0" err="1"/>
                        <a:t>вимк</a:t>
                      </a:r>
                      <a:r>
                        <a:rPr lang="uk-UA" sz="900" dirty="0"/>
                        <a:t>. -10%)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19,2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365">
                <a:tc row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Подача у межах робочої області, м/с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6,6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46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365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Номінальний тиск, Па (</a:t>
                      </a:r>
                      <a:r>
                        <a:rPr lang="uk-UA" sz="900" dirty="0" err="1"/>
                        <a:t>поред</a:t>
                      </a:r>
                      <a:r>
                        <a:rPr lang="uk-UA" sz="900" dirty="0"/>
                        <a:t>. вимк.-10%)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3110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6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3060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6365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Статичний тиск у робочій зоні, ПА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860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6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4070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6365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Максимальний  КПД, щонайменше 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6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0,86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9713">
                <a:tc gridSpan="2">
                  <a:txBody>
                    <a:bodyPr/>
                    <a:lstStyle/>
                    <a:p>
                      <a:r>
                        <a:rPr lang="uk-UA" sz="900" dirty="0"/>
                        <a:t>Потужність електроприводу, кВт, не більше</a:t>
                      </a:r>
                      <a:endParaRPr lang="ru-RU" sz="900" dirty="0"/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120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390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/>
                        <a:t>Частота обертання, </a:t>
                      </a:r>
                      <a:r>
                        <a:rPr lang="uk-UA" sz="900" noProof="0" dirty="0" err="1"/>
                        <a:t>хв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1000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9713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Спосіб регулювання</a:t>
                      </a:r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H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; В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2731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Маса вентилятора без комплекту засобів для реверсування повітряного струменя та переходу з працюючого на резервний (КСРП) та без електроустаткування, кг, не більше</a:t>
                      </a: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7765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6365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Габаритні розміри вентилятора, мм, не більше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Довжина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4525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6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Ширина</a:t>
                      </a:r>
                      <a:endParaRPr lang="ru-RU" sz="900" dirty="0"/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3720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6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Висота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2940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85786" y="3652067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4282" y="357166"/>
            <a:ext cx="8643998" cy="1158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uk-UA" sz="1100" dirty="0">
                <a:solidFill>
                  <a:schemeClr val="bg1"/>
                </a:solidFill>
              </a:rPr>
              <a:t>       Вентилятор відцентровий ВЦ-16 призначений для головного та допоміжного провітрювання шахт, що мають еквівалентний отвір у діапазоні 0,3-1,3 м, з витратою повітря 6,6-46 м/с та статичним тиском 860-4070 Па. Може застосовуватися в системах опалення та вентиляції, для охолодження електричних машин та інших промислових цілях.</a:t>
            </a:r>
          </a:p>
          <a:p>
            <a:pPr algn="just">
              <a:lnSpc>
                <a:spcPct val="90000"/>
              </a:lnSpc>
            </a:pPr>
            <a:r>
              <a:rPr lang="uk-UA" sz="1100" i="1" dirty="0">
                <a:solidFill>
                  <a:schemeClr val="bg1"/>
                </a:solidFill>
              </a:rPr>
              <a:t>       Конструкція</a:t>
            </a:r>
          </a:p>
          <a:p>
            <a:pPr algn="just">
              <a:lnSpc>
                <a:spcPct val="90000"/>
              </a:lnSpc>
            </a:pPr>
            <a:r>
              <a:rPr lang="uk-UA" sz="1100" dirty="0">
                <a:solidFill>
                  <a:schemeClr val="bg1"/>
                </a:solidFill>
              </a:rPr>
              <a:t>       Вентилятор ВЦ-16 змонтований на загальній рамі на заводі-виробнику та у зібраному вигляді доставляється до місця використання. Вентилятор складається з вхідного колектора 1, осьового направляючого апарату 2, спірального корпусу 3, внутрішнього колектора 4, робочого колеса 5, ходової частини 6, підставки 7, рами 8, муфти 9, електродвигуна 10, дифузора 11.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8860" y="142852"/>
            <a:ext cx="4143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ВЕНТИЛЯТОР ВЦ-16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86116" y="500042"/>
            <a:ext cx="214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07080" y="500042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0022" y="4286256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07080" y="4071942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28728" y="5571010"/>
            <a:ext cx="2696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601023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1406" y="71414"/>
            <a:ext cx="8929750" cy="67151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https://donvent.com/sites/default/files/styles/max_width/public/images/vent_models/vcp-16_0.png?itok=DbXymq0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1" t="24359" r="13827" b="48453"/>
          <a:stretch>
            <a:fillRect/>
          </a:stretch>
        </p:blipFill>
        <p:spPr bwMode="auto">
          <a:xfrm>
            <a:off x="2000232" y="1714488"/>
            <a:ext cx="5715040" cy="185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donvent.com/sites/default/files/styles/max_width/public/images/vent_models/vcp-16_0.png?itok=DbXymq0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16" t="53638" r="8465" b="4534"/>
          <a:stretch>
            <a:fillRect/>
          </a:stretch>
        </p:blipFill>
        <p:spPr bwMode="auto">
          <a:xfrm>
            <a:off x="5572132" y="3857628"/>
            <a:ext cx="3214710" cy="28575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785786" y="3500438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00760" y="3580629"/>
            <a:ext cx="2500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14282" y="3786190"/>
          <a:ext cx="5072098" cy="289747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29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4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8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49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Номінальний діаметр робочого колеса, мм(попер. </a:t>
                      </a:r>
                      <a:r>
                        <a:rPr lang="uk-UA" sz="900" b="0" dirty="0" err="1">
                          <a:solidFill>
                            <a:schemeClr val="bg1"/>
                          </a:solidFill>
                        </a:rPr>
                        <a:t>вимк</a:t>
                      </a: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. ±5%)</a:t>
                      </a:r>
                    </a:p>
                  </a:txBody>
                  <a:tcPr marL="3600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chemeClr val="bg1"/>
                          </a:solidFill>
                        </a:rPr>
                        <a:t>1600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42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Номінальна подача, м/с (попер. </a:t>
                      </a:r>
                      <a:r>
                        <a:rPr lang="uk-UA" sz="900" dirty="0" err="1"/>
                        <a:t>вимк</a:t>
                      </a:r>
                      <a:r>
                        <a:rPr lang="uk-UA" sz="900" dirty="0"/>
                        <a:t>. -10%)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29;</a:t>
                      </a:r>
                      <a:r>
                        <a:rPr lang="ru-RU" sz="900" baseline="0" dirty="0">
                          <a:solidFill>
                            <a:schemeClr val="bg1"/>
                          </a:solidFill>
                        </a:rPr>
                        <a:t> 19,2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Подача у межах робочої області, м/с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10; 6,6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46;</a:t>
                      </a:r>
                      <a:r>
                        <a:rPr lang="uk-UA" sz="900" baseline="0" dirty="0">
                          <a:solidFill>
                            <a:schemeClr val="bg1"/>
                          </a:solidFill>
                        </a:rPr>
                        <a:t> 30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Номінальний тиск, Па (</a:t>
                      </a:r>
                      <a:r>
                        <a:rPr lang="uk-UA" sz="900" dirty="0" err="1"/>
                        <a:t>поред</a:t>
                      </a:r>
                      <a:r>
                        <a:rPr lang="uk-UA" sz="900" dirty="0"/>
                        <a:t>. вимк.-10%)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7060; 3110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6960; 3060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Статичний тиск у робочій зоні, ПА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1960; 860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9200; 4070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Максимальний  КПД, щонайменше 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0,86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421">
                <a:tc gridSpan="2">
                  <a:txBody>
                    <a:bodyPr/>
                    <a:lstStyle/>
                    <a:p>
                      <a:r>
                        <a:rPr lang="uk-UA" sz="900" dirty="0"/>
                        <a:t>Потужність електроприводу, кВт, не більше</a:t>
                      </a:r>
                      <a:endParaRPr lang="ru-RU" sz="900" dirty="0"/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200; 120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163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/>
                        <a:t>Частота обертання, </a:t>
                      </a:r>
                      <a:r>
                        <a:rPr lang="uk-UA" sz="900" noProof="0" dirty="0" err="1"/>
                        <a:t>хв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1500; 1000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421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Спосіб регулювання</a:t>
                      </a:r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H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; В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948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Маса вентилятора без комплекту засобів для реверсування повітряного струменя та переходу з працюючого на резервний (КСРП) та без електроустаткування, кг, не більше</a:t>
                      </a: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4950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0474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Габаритні розміри вентилятора, мм, не більше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Довжина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4520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Ширина</a:t>
                      </a:r>
                      <a:endParaRPr lang="ru-RU" sz="900" dirty="0"/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3720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7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Висота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2940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14282" y="474798"/>
            <a:ext cx="8643998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uk-UA" sz="1100" dirty="0">
                <a:solidFill>
                  <a:schemeClr val="bg1"/>
                </a:solidFill>
              </a:rPr>
              <a:t>      Вентилятор відцентровий прохідницький призначений для провітрювання шахтних стволів діаметром до 8 метрів і глибиною 1400 метрів, що проходять із застосуванням </a:t>
            </a:r>
            <a:r>
              <a:rPr lang="uk-UA" sz="1100" dirty="0" err="1">
                <a:solidFill>
                  <a:schemeClr val="bg1"/>
                </a:solidFill>
              </a:rPr>
              <a:t>буропідривних</a:t>
            </a:r>
            <a:r>
              <a:rPr lang="uk-UA" sz="1100" dirty="0">
                <a:solidFill>
                  <a:schemeClr val="bg1"/>
                </a:solidFill>
              </a:rPr>
              <a:t> робіт і провітрюються нагрівальним способом. Вентилятор ВЦП-16 з реверсивним пристроєм може бути використаний також для провітрювання </a:t>
            </a:r>
            <a:r>
              <a:rPr lang="uk-UA" sz="1100" dirty="0" err="1">
                <a:solidFill>
                  <a:schemeClr val="bg1"/>
                </a:solidFill>
              </a:rPr>
              <a:t>навколоствольних</a:t>
            </a:r>
            <a:r>
              <a:rPr lang="uk-UA" sz="1100" dirty="0">
                <a:solidFill>
                  <a:schemeClr val="bg1"/>
                </a:solidFill>
              </a:rPr>
              <a:t> виробок при їх проходженні та в інших галузях промисловості, як вентилятор високого тиску, що працює з подачею 15-35 м/с та тиском 860-9200 Па.</a:t>
            </a:r>
          </a:p>
          <a:p>
            <a:pPr algn="just">
              <a:lnSpc>
                <a:spcPct val="90000"/>
              </a:lnSpc>
            </a:pPr>
            <a:r>
              <a:rPr lang="uk-UA" sz="1100" i="1" dirty="0">
                <a:solidFill>
                  <a:schemeClr val="bg1"/>
                </a:solidFill>
              </a:rPr>
              <a:t>        </a:t>
            </a:r>
            <a:r>
              <a:rPr lang="uk-UA" sz="1100" b="1" i="1" dirty="0">
                <a:solidFill>
                  <a:schemeClr val="bg1"/>
                </a:solidFill>
              </a:rPr>
              <a:t>Конструкція</a:t>
            </a:r>
          </a:p>
          <a:p>
            <a:pPr algn="just">
              <a:lnSpc>
                <a:spcPct val="90000"/>
              </a:lnSpc>
            </a:pPr>
            <a:r>
              <a:rPr lang="uk-UA" sz="1100" dirty="0">
                <a:solidFill>
                  <a:schemeClr val="bg1"/>
                </a:solidFill>
              </a:rPr>
              <a:t>       Вентилятор ВЦП-16 змонтований на загальній рамі на заводі-виробнику та у зібраному вигляді доставляється до місця використання. Вентилятор складається з вхідного колектора 1, осьового направляючого апарату 2, спірального корпусу 3, внутрішнього колектора 4, робочого колеса 5, ходової частини 6, підставки 7, рами 8, муфти 9, електродвигуна 10, дифузора 11.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14546" y="142852"/>
            <a:ext cx="371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ВЕНТИЛЯТОР ВЦП-16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86314" y="857232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14414" y="4071942"/>
            <a:ext cx="214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57356" y="4286256"/>
            <a:ext cx="214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14414" y="5572140"/>
            <a:ext cx="4286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-1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858016" y="1643050"/>
            <a:ext cx="1000132" cy="1428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621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https://donvent.com/sites/default/files/styles/max_width/public/images/vent_models/vc-25_0.png?itok=5VDZqYT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57" r="8516" b="48477"/>
          <a:stretch>
            <a:fillRect/>
          </a:stretch>
        </p:blipFill>
        <p:spPr bwMode="auto">
          <a:xfrm>
            <a:off x="785786" y="1643050"/>
            <a:ext cx="7215238" cy="185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donvent.com/sites/default/files/styles/max_width/public/images/vent_models/vc-25_0.png?itok=5VDZqYT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77" t="54500" r="12774" b="405"/>
          <a:stretch>
            <a:fillRect/>
          </a:stretch>
        </p:blipFill>
        <p:spPr bwMode="auto">
          <a:xfrm>
            <a:off x="6429388" y="3786190"/>
            <a:ext cx="2143140" cy="28575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1428728" y="1643050"/>
            <a:ext cx="342902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85720" y="3571876"/>
          <a:ext cx="5786478" cy="298324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730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1444">
                <a:tc gridSpan="2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ВЦ-25</a:t>
                      </a: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ВЦ-25М</a:t>
                      </a: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Номінальний діаметр робочого колеса, мм(попер. </a:t>
                      </a:r>
                      <a:r>
                        <a:rPr lang="uk-UA" sz="900" b="0" dirty="0" err="1">
                          <a:solidFill>
                            <a:schemeClr val="bg1"/>
                          </a:solidFill>
                        </a:rPr>
                        <a:t>вимк</a:t>
                      </a: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. ±5%)</a:t>
                      </a:r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2500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2500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Номінальна подача, м/с (попер. </a:t>
                      </a:r>
                      <a:r>
                        <a:rPr lang="uk-UA" sz="900" dirty="0" err="1"/>
                        <a:t>вимк</a:t>
                      </a:r>
                      <a:r>
                        <a:rPr lang="uk-UA" sz="900" dirty="0"/>
                        <a:t>. -10%)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62; 50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68,5;</a:t>
                      </a:r>
                      <a:r>
                        <a:rPr lang="ru-RU" sz="900" baseline="0" dirty="0">
                          <a:solidFill>
                            <a:schemeClr val="bg1"/>
                          </a:solidFill>
                        </a:rPr>
                        <a:t> 54 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175">
                <a:tc row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Подача у межах робочої області, м /с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26,8;</a:t>
                      </a:r>
                      <a:r>
                        <a:rPr lang="ru-RU" sz="900" baseline="0" dirty="0">
                          <a:solidFill>
                            <a:schemeClr val="bg1"/>
                          </a:solidFill>
                        </a:rPr>
                        <a:t> 22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28; 20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97; 77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110; 90 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607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Номінальний тиск, Па (</a:t>
                      </a:r>
                      <a:r>
                        <a:rPr lang="uk-UA" sz="900" dirty="0" err="1"/>
                        <a:t>поред</a:t>
                      </a:r>
                      <a:r>
                        <a:rPr lang="uk-UA" sz="900" dirty="0"/>
                        <a:t>. вимк.-10%)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3920;</a:t>
                      </a:r>
                      <a:r>
                        <a:rPr lang="ru-RU" sz="900" baseline="0" dirty="0">
                          <a:solidFill>
                            <a:schemeClr val="bg1"/>
                          </a:solidFill>
                        </a:rPr>
                        <a:t> 2500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4500; 2800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2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3870; 2450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4400; 2750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876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Статичний тиск у робочій зоні, ПА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1520;  980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1500; 500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9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4600; 2900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5000; 3400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8298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Максимальний  КПД, щонайменше 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82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0,86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1161">
                <a:tc gridSpan="2">
                  <a:txBody>
                    <a:bodyPr/>
                    <a:lstStyle/>
                    <a:p>
                      <a:r>
                        <a:rPr lang="uk-UA" sz="900" dirty="0"/>
                        <a:t>Потужність електроприводу, кВт, не більше</a:t>
                      </a:r>
                      <a:endParaRPr lang="ru-RU" sz="900" dirty="0"/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400; 200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630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370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/>
                        <a:t>Частота обертання, </a:t>
                      </a:r>
                      <a:r>
                        <a:rPr lang="uk-UA" sz="900" noProof="0" dirty="0" err="1"/>
                        <a:t>хв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750; 600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750; 600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2345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Спосіб регулювання</a:t>
                      </a:r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H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H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5752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Маса вентилятора без комплекту засобів для реверсування повітряного струменя та переходу з працюючого на резервний (КСРП) та без електроустаткування, кг, не більше</a:t>
                      </a:r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8145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9500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8298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Габаритні розміри вентилятора, мм, не більше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Довжина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4900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4900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82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Ширина</a:t>
                      </a:r>
                      <a:endParaRPr lang="ru-RU" sz="9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5230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5230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82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Висота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4260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4406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857224" y="3500438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86512" y="3500438"/>
            <a:ext cx="2500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5720" y="357166"/>
            <a:ext cx="8429684" cy="1158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uk-UA" sz="1100" dirty="0">
                <a:solidFill>
                  <a:schemeClr val="bg1"/>
                </a:solidFill>
              </a:rPr>
              <a:t>       Вентилятор ВЦ-25 призначений для головного провітрювання вугільних та рудних шахт із необхідною витратою повітря 22-97 м/с та статичним тиском 500-5000 Па. ВЦ-25 можна використовувати також у металургійній хімічній та інших областях для переміщення не агресивних газів з невеликим вмістом твердих частинок. ТОВ НВО «</a:t>
            </a:r>
            <a:r>
              <a:rPr lang="uk-UA" sz="1100" dirty="0" err="1">
                <a:solidFill>
                  <a:schemeClr val="bg1"/>
                </a:solidFill>
              </a:rPr>
              <a:t>Донвентилятор</a:t>
            </a:r>
            <a:r>
              <a:rPr lang="uk-UA" sz="1100" dirty="0">
                <a:solidFill>
                  <a:schemeClr val="bg1"/>
                </a:solidFill>
              </a:rPr>
              <a:t>» випускає вентилятори відцентрові ВЦ-25 модифікацією ВЦ-25; ВЦ-25М.</a:t>
            </a:r>
          </a:p>
          <a:p>
            <a:pPr algn="just">
              <a:lnSpc>
                <a:spcPct val="90000"/>
              </a:lnSpc>
            </a:pPr>
            <a:r>
              <a:rPr lang="uk-UA" sz="1100" dirty="0">
                <a:solidFill>
                  <a:schemeClr val="bg1"/>
                </a:solidFill>
              </a:rPr>
              <a:t>      </a:t>
            </a:r>
            <a:r>
              <a:rPr lang="uk-UA" sz="1100" b="1" i="1" dirty="0">
                <a:solidFill>
                  <a:schemeClr val="bg1"/>
                </a:solidFill>
              </a:rPr>
              <a:t> Конструкція</a:t>
            </a:r>
          </a:p>
          <a:p>
            <a:pPr algn="just">
              <a:lnSpc>
                <a:spcPct val="90000"/>
              </a:lnSpc>
            </a:pPr>
            <a:r>
              <a:rPr lang="uk-UA" sz="1100" dirty="0">
                <a:solidFill>
                  <a:schemeClr val="bg1"/>
                </a:solidFill>
              </a:rPr>
              <a:t>      Вентилятор ВЦ-25 складається з вхідного колектора 1, осьового направляючого апарату 2, внутрішнього колектора 3, робочого колеса 4. ходової частини 5, рами 6, муфти 7, електродвигуна 8, спірального корпусу 9.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00298" y="142852"/>
            <a:ext cx="3357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Вентилятор ВЦ-25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86776" y="285728"/>
            <a:ext cx="1428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28794" y="4213688"/>
            <a:ext cx="2143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85852" y="4000504"/>
            <a:ext cx="1428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85852" y="5429264"/>
            <a:ext cx="4286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3092018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44" y="142852"/>
            <a:ext cx="8858312" cy="65008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https://donvent.com/sites/default/files/styles/max_width/public/images/vent_models/vc-31%2C5_0.png?itok=4brh7nOy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5" t="19988" r="24408" b="52639"/>
          <a:stretch>
            <a:fillRect/>
          </a:stretch>
        </p:blipFill>
        <p:spPr bwMode="auto">
          <a:xfrm>
            <a:off x="3357554" y="1428736"/>
            <a:ext cx="4000528" cy="185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donvent.com/sites/default/files/styles/max_width/public/images/vent_models/vc-31%2C5_0.png?itok=4brh7nOy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65" t="49466" r="7981" b="20003"/>
          <a:stretch>
            <a:fillRect/>
          </a:stretch>
        </p:blipFill>
        <p:spPr bwMode="auto">
          <a:xfrm>
            <a:off x="5929322" y="3857628"/>
            <a:ext cx="2714644" cy="20717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786050" y="1428736"/>
            <a:ext cx="250033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00760" y="3652067"/>
            <a:ext cx="2500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224" y="3143248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14282" y="3357562"/>
          <a:ext cx="5572163" cy="322813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89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5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6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69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6679">
                <a:tc gridSpan="2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36000" marR="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ВЦ-31,5</a:t>
                      </a:r>
                    </a:p>
                  </a:txBody>
                  <a:tcPr marL="0" marR="0" marT="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ВЦ-31,5М</a:t>
                      </a:r>
                    </a:p>
                  </a:txBody>
                  <a:tcPr marL="0" marR="0" marT="0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ВУ-31,5М2</a:t>
                      </a:r>
                    </a:p>
                  </a:txBody>
                  <a:tcPr marL="0" marR="0" marT="0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41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Номінальний діаметр робочого колеса, мм(попер. </a:t>
                      </a:r>
                      <a:r>
                        <a:rPr lang="uk-UA" sz="900" b="0" dirty="0" err="1">
                          <a:solidFill>
                            <a:schemeClr val="bg1"/>
                          </a:solidFill>
                        </a:rPr>
                        <a:t>вимк</a:t>
                      </a: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. ±5%)</a:t>
                      </a:r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3150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3150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3150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41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Номінальна подача, м3/с (попер. </a:t>
                      </a:r>
                      <a:r>
                        <a:rPr lang="uk-UA" sz="900" dirty="0" err="1"/>
                        <a:t>вимк</a:t>
                      </a:r>
                      <a:r>
                        <a:rPr lang="uk-UA" sz="900" dirty="0"/>
                        <a:t>. -10%)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107;</a:t>
                      </a:r>
                      <a:r>
                        <a:rPr lang="ru-RU" sz="900" baseline="0" dirty="0">
                          <a:solidFill>
                            <a:schemeClr val="bg1"/>
                          </a:solidFill>
                        </a:rPr>
                        <a:t> 89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108; 90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125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470">
                <a:tc row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Подача у межах робочої області, м3 /с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50; 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45; 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45; 30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4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175; 145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160; 134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170; 165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471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Номінальний тиск, Па (</a:t>
                      </a:r>
                      <a:r>
                        <a:rPr lang="uk-UA" sz="900" dirty="0" err="1"/>
                        <a:t>поред</a:t>
                      </a:r>
                      <a:r>
                        <a:rPr lang="uk-UA" sz="900" dirty="0"/>
                        <a:t>. вимк.-10%)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4300;</a:t>
                      </a:r>
                      <a:r>
                        <a:rPr lang="ru-RU" sz="9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3000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4300;</a:t>
                      </a:r>
                      <a:r>
                        <a:rPr lang="ru-RU" sz="9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3000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5000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2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4220;</a:t>
                      </a:r>
                      <a:r>
                        <a:rPr lang="ru-RU" sz="9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2930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4200;</a:t>
                      </a:r>
                      <a:r>
                        <a:rPr lang="ru-RU" sz="9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2950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4950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876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Статичний тиск у робочій зоні, ПА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1800; 1300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1800; 1300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2200; 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96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5100; 3600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5100; 3580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6200; 5900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447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Максимальний  КПД, щонайменше 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0,85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44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0,4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0,84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0,86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7412">
                <a:tc gridSpan="2">
                  <a:txBody>
                    <a:bodyPr/>
                    <a:lstStyle/>
                    <a:p>
                      <a:r>
                        <a:rPr lang="uk-UA" sz="900" dirty="0"/>
                        <a:t>Потужність електроприводу, кВт, не більше</a:t>
                      </a:r>
                      <a:endParaRPr lang="ru-RU" sz="900" dirty="0"/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1250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800; 400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1250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049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/>
                        <a:t>Частота обертання, </a:t>
                      </a:r>
                      <a:r>
                        <a:rPr lang="uk-UA" sz="900" noProof="0" dirty="0" err="1"/>
                        <a:t>хв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600; 500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600 500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600; 500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9161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Спосіб регулювання</a:t>
                      </a:r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H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H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03410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Маса вентилятора без комплекту засобів для реверсування повітряного струменя та переходу з працюючого на резервний (КСРП) та без електроустаткування, кг, не більше</a:t>
                      </a: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13700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18900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18200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447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Габаритні розміри вентилятора, мм, не більше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Довжина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5850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5850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5850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44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Ширина</a:t>
                      </a:r>
                      <a:endParaRPr lang="ru-RU" sz="900" dirty="0"/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5290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5290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5290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44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Висота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3290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3290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3290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14282" y="597739"/>
            <a:ext cx="8715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200" dirty="0">
                <a:solidFill>
                  <a:schemeClr val="bg1"/>
                </a:solidFill>
              </a:rPr>
              <a:t>            Вентилятор ВЦ-31,5 – відцентровий вентилятор одностороннього всмоктування призначений для головного провітрювання шахт вугільної та гірничодобувної промисловості витратою повітря 30-170 м3/с та статичним тиском 800-6200 Па. ВЦ-31,5 може застосовуватися також і в інших галузях промисловості. ТОВ НВО "</a:t>
            </a:r>
            <a:r>
              <a:rPr lang="uk-UA" sz="1200" dirty="0" err="1">
                <a:solidFill>
                  <a:schemeClr val="bg1"/>
                </a:solidFill>
              </a:rPr>
              <a:t>Донвентилятор</a:t>
            </a:r>
            <a:r>
              <a:rPr lang="uk-UA" sz="1200" dirty="0">
                <a:solidFill>
                  <a:schemeClr val="bg1"/>
                </a:solidFill>
              </a:rPr>
              <a:t>" випускає вентилятори відцентрові ВЦ-31,5 модифікацією - ВЦ-31,5; </a:t>
            </a:r>
            <a:r>
              <a:rPr lang="uk-UA" sz="1200" dirty="0" err="1">
                <a:solidFill>
                  <a:schemeClr val="bg1"/>
                </a:solidFill>
              </a:rPr>
              <a:t>ПЦ</a:t>
            </a:r>
            <a:r>
              <a:rPr lang="uk-UA" sz="1200" dirty="0">
                <a:solidFill>
                  <a:schemeClr val="bg1"/>
                </a:solidFill>
              </a:rPr>
              <a:t>-31,5М; ВЦ-315 М2.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71670" y="214290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FF9900"/>
                </a:solidFill>
                <a:latin typeface="Arial Black" pitchFamily="34" charset="0"/>
              </a:rPr>
              <a:t>ВЕНТИЛЯТОР ВЦ – 31,5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4282" y="1357298"/>
            <a:ext cx="314327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200" i="1" dirty="0">
                <a:solidFill>
                  <a:schemeClr val="bg1"/>
                </a:solidFill>
              </a:rPr>
              <a:t>          Конструкція</a:t>
            </a:r>
          </a:p>
          <a:p>
            <a:pPr algn="just"/>
            <a:r>
              <a:rPr lang="uk-UA" sz="1200" dirty="0">
                <a:solidFill>
                  <a:schemeClr val="bg1"/>
                </a:solidFill>
              </a:rPr>
              <a:t>          Вентилятор ВЦ-31,5 складається з наступних складальних одиниць: вхідних коробок 1, ротора 2, напрямного апарату 3, корпусу 4, датчика швидкості 5, зубчастої муфти 6, огорожі муфти 7, електроприводу з апаратурою контролю та управління 8.</a:t>
            </a:r>
          </a:p>
          <a:p>
            <a:endParaRPr lang="uk-UA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214942" y="1357298"/>
            <a:ext cx="428628" cy="1428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TextBox 18"/>
          <p:cNvSpPr txBox="1"/>
          <p:nvPr/>
        </p:nvSpPr>
        <p:spPr>
          <a:xfrm>
            <a:off x="1214414" y="5357826"/>
            <a:ext cx="3571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dirty="0">
                <a:solidFill>
                  <a:schemeClr val="bg1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3739103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1438" y="71414"/>
            <a:ext cx="9001156" cy="67151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" name="Рисунок 5" descr="https://donvent.com/sites/default/files/styles/max_width/public/images/vent_models/vcd-16_0.png?itok=kizwzgW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6" t="17307" r="17148" b="48854"/>
          <a:stretch>
            <a:fillRect/>
          </a:stretch>
        </p:blipFill>
        <p:spPr bwMode="auto">
          <a:xfrm>
            <a:off x="3357554" y="1214422"/>
            <a:ext cx="5286412" cy="2143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donvent.com/sites/default/files/styles/max_width/public/images/vent_models/vcd-16_0.png?itok=kizwzgW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9" t="54318" r="4899"/>
          <a:stretch>
            <a:fillRect/>
          </a:stretch>
        </p:blipFill>
        <p:spPr bwMode="auto">
          <a:xfrm>
            <a:off x="5286380" y="3643314"/>
            <a:ext cx="3714776" cy="308609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42844" y="3929066"/>
          <a:ext cx="4786345" cy="27599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41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3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16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7113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Номінальний діаметр робочого колеса, мм(попер. </a:t>
                      </a:r>
                      <a:r>
                        <a:rPr lang="uk-UA" sz="900" b="0" dirty="0" err="1">
                          <a:solidFill>
                            <a:schemeClr val="bg1"/>
                          </a:solidFill>
                        </a:rPr>
                        <a:t>вимк</a:t>
                      </a:r>
                      <a:r>
                        <a:rPr lang="uk-UA" sz="900" b="0" dirty="0">
                          <a:solidFill>
                            <a:schemeClr val="bg1"/>
                          </a:solidFill>
                        </a:rPr>
                        <a:t>. ±5%)</a:t>
                      </a:r>
                    </a:p>
                  </a:txBody>
                  <a:tcPr marL="3600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chemeClr val="bg1"/>
                          </a:solidFill>
                        </a:rPr>
                        <a:t>1600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77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Номінальна подача, м3/с (попер. </a:t>
                      </a:r>
                      <a:r>
                        <a:rPr lang="uk-UA" sz="900" dirty="0" err="1"/>
                        <a:t>вимк</a:t>
                      </a:r>
                      <a:r>
                        <a:rPr lang="uk-UA" sz="900" dirty="0"/>
                        <a:t>. -10%)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50;  37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Подача у межах робочої області, м3/с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20; 15,5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80;58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Номінальний тиск, Па (</a:t>
                      </a:r>
                      <a:r>
                        <a:rPr lang="uk-UA" sz="900" dirty="0" err="1"/>
                        <a:t>поред</a:t>
                      </a:r>
                      <a:r>
                        <a:rPr lang="uk-UA" sz="900" dirty="0"/>
                        <a:t>. вимк.-10%)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3200;</a:t>
                      </a:r>
                      <a:r>
                        <a:rPr lang="ru-RU" sz="900" baseline="0" dirty="0">
                          <a:solidFill>
                            <a:schemeClr val="bg1"/>
                          </a:solidFill>
                        </a:rPr>
                        <a:t> 1800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3130; 1740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Статичний тиск у робочій зоні, ПА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min,</a:t>
                      </a:r>
                      <a:r>
                        <a:rPr lang="en-US" sz="900" baseline="0" dirty="0"/>
                        <a:t> </a:t>
                      </a:r>
                      <a:r>
                        <a:rPr lang="ru-RU" sz="900" dirty="0"/>
                        <a:t> </a:t>
                      </a:r>
                      <a:r>
                        <a:rPr lang="uk-UA" sz="900" noProof="0" dirty="0"/>
                        <a:t>не більше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1300; 730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max, </a:t>
                      </a:r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не </a:t>
                      </a: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менше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3650; 1980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047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/>
                        <a:t>Максимальний  КПД, щонайменше </a:t>
                      </a:r>
                      <a:endParaRPr lang="uk-UA" sz="9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повне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статичне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0,86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421">
                <a:tc gridSpan="2">
                  <a:txBody>
                    <a:bodyPr/>
                    <a:lstStyle/>
                    <a:p>
                      <a:r>
                        <a:rPr lang="uk-UA" sz="900" dirty="0"/>
                        <a:t>Потужність електроприводу, кВт, не більше</a:t>
                      </a:r>
                      <a:endParaRPr lang="ru-RU" sz="900" dirty="0"/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250; 110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495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/>
                        <a:t>Частота обертання, </a:t>
                      </a:r>
                      <a:r>
                        <a:rPr lang="uk-UA" sz="900" noProof="0" dirty="0" err="1"/>
                        <a:t>хв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1000; 750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6190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Спосіб регулювання</a:t>
                      </a:r>
                    </a:p>
                  </a:txBody>
                  <a:tcPr marL="36000" marR="0" marT="0" marB="0"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H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948">
                <a:tc gridSpan="2">
                  <a:txBody>
                    <a:bodyPr/>
                    <a:lstStyle/>
                    <a:p>
                      <a:pPr algn="l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Маса вентилятора без комплекту засобів для реверсування повітряного струменя та переходу з працюючого на резервний (КСРП) та без електроустаткування, кг, не більше</a:t>
                      </a:r>
                    </a:p>
                  </a:txBody>
                  <a:tcPr marL="3600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7000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0474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Габаритні розміри вентилятора, мм, не більше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Довжина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bg1"/>
                          </a:solidFill>
                        </a:rPr>
                        <a:t>7350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0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Ширина</a:t>
                      </a:r>
                      <a:endParaRPr lang="ru-RU" sz="900" dirty="0"/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4700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7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Висота</a:t>
                      </a:r>
                      <a:endParaRPr lang="ru-RU" sz="9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dirty="0">
                          <a:solidFill>
                            <a:schemeClr val="bg1"/>
                          </a:solidFill>
                        </a:rPr>
                        <a:t>2940</a:t>
                      </a:r>
                      <a:endParaRPr lang="ru-RU" sz="9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57158" y="571480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200" dirty="0">
                <a:solidFill>
                  <a:schemeClr val="bg1"/>
                </a:solidFill>
              </a:rPr>
              <a:t>         Вентилятор ВЦД-16 відцентровий вентилятор двостороннього всмоктування призначений для головного провітрювання шахт вугільної та гірничодобувної промисловості з витратою повітря 15,5- 80 м3/с статичним тиском 730 -3650 Па.</a:t>
            </a:r>
          </a:p>
          <a:p>
            <a:pPr algn="just"/>
            <a:r>
              <a:rPr lang="uk-UA" sz="1200" b="1" i="1" dirty="0">
                <a:solidFill>
                  <a:schemeClr val="bg1"/>
                </a:solidFill>
              </a:rPr>
              <a:t>    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57356" y="142852"/>
            <a:ext cx="521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rgbClr val="FF9900"/>
                </a:solidFill>
                <a:latin typeface="Arial Black" pitchFamily="34" charset="0"/>
              </a:rPr>
              <a:t>ВЕНТИЛЯТОР ВЦД-16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720" y="1142984"/>
            <a:ext cx="27860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solidFill>
                  <a:schemeClr val="bg1"/>
                </a:solidFill>
              </a:rPr>
              <a:t>      </a:t>
            </a:r>
            <a:r>
              <a:rPr lang="uk-UA" sz="1200" b="1" i="1" dirty="0">
                <a:solidFill>
                  <a:schemeClr val="bg1"/>
                </a:solidFill>
              </a:rPr>
              <a:t>Конструкція</a:t>
            </a:r>
          </a:p>
          <a:p>
            <a:pPr algn="just"/>
            <a:r>
              <a:rPr lang="uk-UA" sz="1200" dirty="0">
                <a:solidFill>
                  <a:schemeClr val="bg1"/>
                </a:solidFill>
              </a:rPr>
              <a:t>        Вентилятор ВЦД -16 складається з приводного двигуна 1, підшипникових опор 2, ходової частини 3, втулки 4, направляючої коробки 5, направляючого апарату 6, робочого колеса 7, корпусу 8.</a:t>
            </a:r>
            <a:endParaRPr lang="uk-UA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642910" y="3437753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00760" y="3357562"/>
            <a:ext cx="2500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42976" y="5484184"/>
            <a:ext cx="500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2173797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44" y="71438"/>
            <a:ext cx="8786874" cy="66437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 descr="Установки главного проветривания КСРП-П (АВМ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43443" b="44444"/>
          <a:stretch>
            <a:fillRect/>
          </a:stretch>
        </p:blipFill>
        <p:spPr bwMode="auto">
          <a:xfrm>
            <a:off x="214282" y="785794"/>
            <a:ext cx="4929222" cy="28575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00034" y="142852"/>
            <a:ext cx="8072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БЛОКОВО-МОДУЛЬНИЙ КОМПЛЕКТ</a:t>
            </a:r>
          </a:p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 СИСТЕМ РЕВЕРСУВАННЯ ПОТОКУ ПОВІТРЯ-ПЕРЕМИКАЧАМИ</a:t>
            </a:r>
          </a:p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 (КСРП-П) ІЗ ЗАБЕЗПЕЧЕННЯМ 100% РЕВЕРСУ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000628" y="857232"/>
            <a:ext cx="37147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200" dirty="0">
                <a:solidFill>
                  <a:schemeClr val="bg1"/>
                </a:solidFill>
              </a:rPr>
              <a:t>Комплекти систем реверсування потоку повітря спеціальними (КСРП-П) розмірного ряду КСРП-П-12, КСРП-П-14, КСРП-П-16, КСРП-П-18, КСРП-П-21, КСРП-П-22, КСРП -П-24, КСРП-П-26, КСРП-П-28, КСРП-П-30, КСРП-П-32, КСРП-П-36 призначені для установок головного провітрювання шахт та копалень, а також можуть бути використані в інших галузях промисловості та технологічних процесах, де необхідне провітрювання з можливістю реверсування 100% повітряного струменя та автоматичним резервуванням вентиляторів. Установка може збиратися на базі вентиляторів типу ВО-ДР та ВО-ДН.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2" y="3316476"/>
            <a:ext cx="86439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FF9900"/>
                </a:solidFill>
              </a:rPr>
              <a:t>                                                                      Особливості конструкції: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Внаслідок аеродинамічної оптимізації проточної частини установок та її окремих елементів забезпечується мінімальний рівень втрат статичного тиску;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Конструкція поворотних колін-заслінок перемикачів потоку спільно зі спеціальною лопатковою системою для вирівнювання потоку оптимізована аеродинамічно та збалансована (врівноважена) щодо осі повороту, що забезпечує мінімальні зусилля та оперативність їх перестановки;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Ефективна система ущільнень перемикачів потоку виключає підсмоктування повітря в процесі експлуатації;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Елементи кожного з вентиляторних блоків встановлюється на загальній рамі, що забезпечує підвищену надійність роботи системи електродвигун-вентилятор;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Замкнута система повітроводів (атмосферний канал повідомляється з вихідним дифузором) гарантує </a:t>
            </a:r>
            <a:r>
              <a:rPr lang="uk-UA" sz="1200" dirty="0" err="1">
                <a:solidFill>
                  <a:schemeClr val="bg1"/>
                </a:solidFill>
              </a:rPr>
              <a:t>необмерзання</a:t>
            </a:r>
            <a:r>
              <a:rPr lang="uk-UA" sz="1200" dirty="0">
                <a:solidFill>
                  <a:schemeClr val="bg1"/>
                </a:solidFill>
              </a:rPr>
              <a:t> установки при негативних температурах;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Вертикальне виконання дифузора та спеціальне облицювання його внутрішньої поверхні забезпечують ефективне придушення шуму та вигідну спрямованість його випромінювання;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Установки відрізняються компактністю, простою конструкцією, підвищеною експлуатаційною надійністю, зручністю технічного обслуговування та ремонту;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Мінімальні обсяги та терміни будівельно-монтажних та пусконалагоджувальних робіт забезпечують скорочення сумарних витрат споживача на створення вентиляторної установки 2-3 рази порівняно з традиційними установками головного провітрювання.</a:t>
            </a:r>
          </a:p>
        </p:txBody>
      </p:sp>
    </p:spTree>
    <p:extLst>
      <p:ext uri="{BB962C8B-B14F-4D97-AF65-F5344CB8AC3E}">
        <p14:creationId xmlns:p14="http://schemas.microsoft.com/office/powerpoint/2010/main" val="1184004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5FE5A-A074-4FA9-B434-1796788EA900}"/>
              </a:ext>
            </a:extLst>
          </p:cNvPr>
          <p:cNvSpPr txBox="1">
            <a:spLocks/>
          </p:cNvSpPr>
          <p:nvPr/>
        </p:nvSpPr>
        <p:spPr>
          <a:xfrm>
            <a:off x="539552" y="735184"/>
            <a:ext cx="8229600" cy="3298480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AutoNum type="arabicPeriod"/>
            </a:pPr>
            <a:r>
              <a:rPr lang="uk-UA" dirty="0"/>
              <a:t>Підготувати звіт про роботу</a:t>
            </a:r>
          </a:p>
          <a:p>
            <a:pPr marL="742950" indent="-742950" algn="just">
              <a:buAutoNum type="arabicPeriod"/>
            </a:pPr>
            <a:r>
              <a:rPr lang="uk-UA" dirty="0"/>
              <a:t>Захистити роботу</a:t>
            </a:r>
          </a:p>
        </p:txBody>
      </p:sp>
    </p:spTree>
    <p:extLst>
      <p:ext uri="{BB962C8B-B14F-4D97-AF65-F5344CB8AC3E}">
        <p14:creationId xmlns:p14="http://schemas.microsoft.com/office/powerpoint/2010/main" val="1978960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Установки главного проветривания КСРП-В (АВМ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 t="13331" r="1981" b="54191"/>
          <a:stretch>
            <a:fillRect/>
          </a:stretch>
        </p:blipFill>
        <p:spPr bwMode="auto">
          <a:xfrm>
            <a:off x="285720" y="785794"/>
            <a:ext cx="8572560" cy="221457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57158" y="285728"/>
            <a:ext cx="8143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Блоково-модульний комплект систем реверсування потоку повітря-вентиляторами (КСРП-В) із забезпеченням не менше 60% реверсу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282" y="2871613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200" dirty="0">
                <a:solidFill>
                  <a:schemeClr val="bg1"/>
                </a:solidFill>
              </a:rPr>
              <a:t>Комплекти систем реверсування потоку вентилятором розмірного ряду КСРП-В-12, КСРП-В-14, КСРП-В-16, КСРП-В-18, КСРП-В-21, КСРП-В-22, КСРП-В-24, КСРП -В-26, КСРП-В-28, КСРП-В-30, КСРП-В-32, КСРП-В-36, призначені для головного провітрювання шахт та копалень, закритих у режимі консервації, а також діючих підприємств з низьким та середнім рівнем </a:t>
            </a:r>
            <a:r>
              <a:rPr lang="uk-UA" sz="1200" dirty="0" err="1">
                <a:solidFill>
                  <a:schemeClr val="bg1"/>
                </a:solidFill>
              </a:rPr>
              <a:t>загальношахтної</a:t>
            </a:r>
            <a:r>
              <a:rPr lang="uk-UA" sz="1200" dirty="0">
                <a:solidFill>
                  <a:schemeClr val="bg1"/>
                </a:solidFill>
              </a:rPr>
              <a:t> депресії та можуть бути використані в інших галузях промисловості, системах вентиляції та технологічних процесах, де необхідно провітрювання з можливістю реверсування повітряного струменя до 80% та автоматично резервуванням вентиляторів. Установка скидається з урахуванням вентиляторів ВО-ДР.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0" y="4143380"/>
            <a:ext cx="857256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Особливості конструкції: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Застосування реверсивних вентиляторів дозволило створити ефектну та просту конструкцію вентиляторної установки, яка може використовуватися як стаціонарна головного провітрювання, так і як допоміжна, тимчасова або пересувна;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В результаті аеродинамічного проектування втрати статичного тиску в проточній частині поворотного коліна-заслінки перемикача потоку, що містить лопаткову систему для вирівнювання потоку, зведені до мінімуму;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Елементи кожного з вентиляторного блоку встановлюється на загальній рамі, що забезпечує підвищену надійність роботи системи електродвигун-вентилятор;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Об'єднана вихідна частина установки гарантує «</a:t>
            </a:r>
            <a:r>
              <a:rPr lang="uk-UA" sz="1200" dirty="0" err="1">
                <a:solidFill>
                  <a:schemeClr val="bg1"/>
                </a:solidFill>
              </a:rPr>
              <a:t>необмерзання</a:t>
            </a:r>
            <a:r>
              <a:rPr lang="uk-UA" sz="1200" dirty="0">
                <a:solidFill>
                  <a:schemeClr val="bg1"/>
                </a:solidFill>
              </a:rPr>
              <a:t>» при негативних температурах;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Спеціальне облицювання внутрішньої поверхні дифузора та вихідної частини установки забезпечує ефективне придушення шуму (за бажанням замовника);</a:t>
            </a:r>
          </a:p>
          <a:p>
            <a:pPr algn="just">
              <a:buFont typeface="Arial" pitchFamily="34" charset="0"/>
              <a:buChar char="•"/>
            </a:pPr>
            <a:r>
              <a:rPr lang="uk-UA" sz="1200" dirty="0">
                <a:solidFill>
                  <a:schemeClr val="bg1"/>
                </a:solidFill>
              </a:rPr>
              <a:t>   Установки відрізняються компактністю, підвищеною експлуатаційною надійністю, зручністю технічного обслуговування, ремонту та мінімальною вартістю.</a:t>
            </a:r>
          </a:p>
        </p:txBody>
      </p:sp>
    </p:spTree>
    <p:extLst>
      <p:ext uri="{BB962C8B-B14F-4D97-AF65-F5344CB8AC3E}">
        <p14:creationId xmlns:p14="http://schemas.microsoft.com/office/powerpoint/2010/main" val="2472580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214290"/>
            <a:ext cx="8715436" cy="65008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Установки главного проветривания КСРП-В (АВМ) 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82"/>
          <a:stretch>
            <a:fillRect/>
          </a:stretch>
        </p:blipFill>
        <p:spPr bwMode="auto">
          <a:xfrm>
            <a:off x="395536" y="2857496"/>
            <a:ext cx="8280919" cy="38493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57158" y="428604"/>
            <a:ext cx="842968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Конструктивно-технологічна схема вентиляторної установки КСРП-В</a:t>
            </a:r>
          </a:p>
          <a:p>
            <a:pPr algn="ctr"/>
            <a:endParaRPr lang="ru-RU" sz="1400" b="1" dirty="0">
              <a:solidFill>
                <a:srgbClr val="FF9900"/>
              </a:solidFill>
              <a:latin typeface="Arial Black" pitchFamily="34" charset="0"/>
            </a:endParaRPr>
          </a:p>
          <a:p>
            <a:pPr algn="just"/>
            <a:r>
              <a:rPr lang="uk-UA" sz="1200" dirty="0">
                <a:solidFill>
                  <a:schemeClr val="bg1"/>
                </a:solidFill>
              </a:rPr>
              <a:t>    Реверсивна вентиляторна установка типу КСРП-8 складається з двох вентиляторних блоків, кожен з яких включає осьовий вентилятор 3 з дифузором і вхідною коробкою, встановлені на загальній рамі з приводним електродвигуном, а також перемикача потоку 2, що містить трипозиційне поворотне (щодо вертикальної осі) коліно-заслінку з електромеханічним приводом, що підводить канал 1 і об'єднану вихідну частину 4.</a:t>
            </a:r>
          </a:p>
          <a:p>
            <a:pPr algn="just"/>
            <a:r>
              <a:rPr lang="uk-UA" sz="1200" dirty="0">
                <a:solidFill>
                  <a:schemeClr val="bg1"/>
                </a:solidFill>
              </a:rPr>
              <a:t>    Залежно від положення поворотного коліна-заслінки перемикача забезпечується робота одного з двох вентиляторів при резервуванні іншого або відсікання установки від шахтної мережі.</a:t>
            </a:r>
          </a:p>
          <a:p>
            <a:pPr algn="just"/>
            <a:r>
              <a:rPr lang="uk-UA" sz="1200" dirty="0">
                <a:solidFill>
                  <a:schemeClr val="bg1"/>
                </a:solidFill>
              </a:rPr>
              <a:t>     При прямій роботі повітряний потік з каналу, що підводить 1 через перемикач 2 і вхідну коробку надходить у працюючий вентилятор 3 і далі через дифузор і об'єднану вихідну частину 4 в атмосферу. При цьому вхідна коробка резервного вентилятора замикається поворотним коліном-заслінкою перемикача 2.</a:t>
            </a:r>
          </a:p>
          <a:p>
            <a:pPr algn="just"/>
            <a:r>
              <a:rPr lang="uk-UA" sz="1200" dirty="0">
                <a:solidFill>
                  <a:schemeClr val="bg1"/>
                </a:solidFill>
              </a:rPr>
              <a:t>    Зміна напряму подачі повітря на зворотне здійснюється шляхом переведення вентилятора в реверсивний режим.</a:t>
            </a:r>
          </a:p>
        </p:txBody>
      </p:sp>
    </p:spTree>
    <p:extLst>
      <p:ext uri="{BB962C8B-B14F-4D97-AF65-F5344CB8AC3E}">
        <p14:creationId xmlns:p14="http://schemas.microsoft.com/office/powerpoint/2010/main" val="4044059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44" y="71438"/>
            <a:ext cx="8858312" cy="67151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ВОД 2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87" r="7533" b="40480"/>
          <a:stretch>
            <a:fillRect/>
          </a:stretch>
        </p:blipFill>
        <p:spPr bwMode="auto">
          <a:xfrm>
            <a:off x="823024" y="1643050"/>
            <a:ext cx="7892380" cy="228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ВОД 2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9" t="63899" r="5589" b="3258"/>
          <a:stretch>
            <a:fillRect/>
          </a:stretch>
        </p:blipFill>
        <p:spPr bwMode="auto">
          <a:xfrm>
            <a:off x="4929190" y="4286256"/>
            <a:ext cx="3500462" cy="21431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85720" y="71414"/>
            <a:ext cx="85011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Шахтний осьовий двоступінчастий вентилятор головного провітрювання серії </a:t>
            </a:r>
            <a:r>
              <a:rPr lang="uk-UA" sz="1600" b="1" dirty="0">
                <a:solidFill>
                  <a:srgbClr val="FF9900"/>
                </a:solidFill>
                <a:latin typeface="Arial Black" pitchFamily="34" charset="0"/>
              </a:rPr>
              <a:t>ВОД-21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2" y="500042"/>
            <a:ext cx="8643998" cy="1277273"/>
          </a:xfrm>
          <a:prstGeom prst="rect">
            <a:avLst/>
          </a:prstGeom>
          <a:noFill/>
        </p:spPr>
        <p:txBody>
          <a:bodyPr wrap="square" numCol="2" spcCol="180000" rtlCol="0">
            <a:spAutoFit/>
          </a:bodyPr>
          <a:lstStyle/>
          <a:p>
            <a:pPr algn="just"/>
            <a:r>
              <a:rPr lang="uk-UA" sz="1100" dirty="0">
                <a:solidFill>
                  <a:schemeClr val="bg1"/>
                </a:solidFill>
              </a:rPr>
              <a:t>Вентилятор осьовий двоступінчастий реверсивний ВОД-21 призначений для вентиляторних установок головного провітрювання шахт.</a:t>
            </a:r>
          </a:p>
          <a:p>
            <a:pPr algn="just"/>
            <a:r>
              <a:rPr lang="uk-UA" sz="1100" dirty="0">
                <a:solidFill>
                  <a:schemeClr val="bg1"/>
                </a:solidFill>
              </a:rPr>
              <a:t>Вентилятор може експлуатуватися як при всмоктувальній, так і при нагнітальній схемі провітрювання.</a:t>
            </a:r>
          </a:p>
          <a:p>
            <a:pPr algn="just"/>
            <a:r>
              <a:rPr lang="uk-UA" sz="1100" dirty="0">
                <a:solidFill>
                  <a:schemeClr val="bg1"/>
                </a:solidFill>
              </a:rPr>
              <a:t>Реверсування повітряного середовища здійснюється зміною напрямку обертання приводного двигуна з одночасною зміною кута  установки лопаток спрямовуючого і направляючого апаратів.</a:t>
            </a:r>
          </a:p>
          <a:p>
            <a:pPr algn="just"/>
            <a:r>
              <a:rPr lang="uk-UA" sz="1100" dirty="0">
                <a:solidFill>
                  <a:schemeClr val="bg1"/>
                </a:solidFill>
              </a:rPr>
              <a:t>Шахтна вентиляційна установка складається з працюючого та резервного вентиляторів, комплекту засобів реверсування та перемикання потоку, приводних електродвигунів, апаратури автоматизації та контролю. Устаткування встановлено у спільній будівлі.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57818" y="4009257"/>
            <a:ext cx="32147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00662" y="6286520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Pv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тиск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Па</a:t>
            </a:r>
            <a:r>
              <a:rPr lang="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uk-UA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Q-продуктивність, м/с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2976" y="4286256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"/>
          </a:p>
        </p:txBody>
      </p:sp>
      <p:sp>
        <p:nvSpPr>
          <p:cNvPr id="14" name="TextBox 13"/>
          <p:cNvSpPr txBox="1"/>
          <p:nvPr/>
        </p:nvSpPr>
        <p:spPr>
          <a:xfrm>
            <a:off x="357158" y="3500438"/>
            <a:ext cx="33575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158" y="3786190"/>
            <a:ext cx="3643338" cy="24622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000" dirty="0">
                <a:solidFill>
                  <a:srgbClr val="FF9900"/>
                </a:solidFill>
              </a:rPr>
              <a:t>Номінальний діаметр робочого колеса, мм(попер. </a:t>
            </a:r>
            <a:r>
              <a:rPr lang="uk-UA" sz="1000" dirty="0" err="1">
                <a:solidFill>
                  <a:srgbClr val="FF9900"/>
                </a:solidFill>
              </a:rPr>
              <a:t>вимк</a:t>
            </a:r>
            <a:r>
              <a:rPr lang="uk-UA" sz="1000" dirty="0">
                <a:solidFill>
                  <a:srgbClr val="FF9900"/>
                </a:solidFill>
              </a:rPr>
              <a:t>. ±5%)</a:t>
            </a: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57158" y="4000504"/>
            <a:ext cx="3643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rgbClr val="FF9900"/>
                </a:solidFill>
              </a:rPr>
              <a:t>Номінальна подача, м/с (попер. </a:t>
            </a:r>
            <a:r>
              <a:rPr lang="uk-UA" sz="1100" dirty="0" err="1">
                <a:solidFill>
                  <a:srgbClr val="FF9900"/>
                </a:solidFill>
              </a:rPr>
              <a:t>вимк</a:t>
            </a:r>
            <a:r>
              <a:rPr lang="uk-UA" sz="1100" dirty="0">
                <a:solidFill>
                  <a:srgbClr val="FF9900"/>
                </a:solidFill>
              </a:rPr>
              <a:t>. ±10%)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7158" y="4214818"/>
            <a:ext cx="3643338" cy="60016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rgbClr val="FF9900"/>
                </a:solidFill>
              </a:rPr>
              <a:t>Подача в межах робочої зони, </a:t>
            </a:r>
            <a:r>
              <a:rPr lang="uk-UA" sz="1100" b="1" dirty="0">
                <a:solidFill>
                  <a:srgbClr val="FF9900"/>
                </a:solidFill>
              </a:rPr>
              <a:t>м/с</a:t>
            </a:r>
          </a:p>
          <a:p>
            <a:r>
              <a:rPr lang="uk-UA" sz="1100" dirty="0">
                <a:solidFill>
                  <a:srgbClr val="FF9900"/>
                </a:solidFill>
              </a:rPr>
              <a:t>      Мінімальна, не більше</a:t>
            </a:r>
          </a:p>
          <a:p>
            <a:r>
              <a:rPr lang="uk-UA" sz="1100" dirty="0">
                <a:solidFill>
                  <a:srgbClr val="FF9900"/>
                </a:solidFill>
              </a:rPr>
              <a:t>      Максимальна, не менш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57158" y="4786322"/>
            <a:ext cx="3643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rgbClr val="FF9900"/>
                </a:solidFill>
              </a:rPr>
              <a:t>Номінальний повний тиск, Па (</a:t>
            </a:r>
            <a:r>
              <a:rPr lang="uk-UA" sz="1100" dirty="0" err="1">
                <a:solidFill>
                  <a:srgbClr val="FF9900"/>
                </a:solidFill>
              </a:rPr>
              <a:t>поред</a:t>
            </a:r>
            <a:r>
              <a:rPr lang="uk-UA" sz="1100" dirty="0">
                <a:solidFill>
                  <a:srgbClr val="FF9900"/>
                </a:solidFill>
              </a:rPr>
              <a:t>. </a:t>
            </a:r>
            <a:r>
              <a:rPr lang="uk-UA" sz="1100" dirty="0" err="1">
                <a:solidFill>
                  <a:srgbClr val="FF9900"/>
                </a:solidFill>
              </a:rPr>
              <a:t>вимк</a:t>
            </a:r>
            <a:r>
              <a:rPr lang="uk-UA" sz="1100" dirty="0">
                <a:solidFill>
                  <a:srgbClr val="FF9900"/>
                </a:solidFill>
              </a:rPr>
              <a:t>. ± 10%)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7158" y="5000636"/>
            <a:ext cx="3643338" cy="26161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rgbClr val="FF9900"/>
                </a:solidFill>
              </a:rPr>
              <a:t>Номінальний статичний тиск, Па (попер. </a:t>
            </a:r>
            <a:r>
              <a:rPr lang="uk-UA" sz="1100" dirty="0" err="1">
                <a:solidFill>
                  <a:srgbClr val="FF9900"/>
                </a:solidFill>
              </a:rPr>
              <a:t>вимк</a:t>
            </a:r>
            <a:r>
              <a:rPr lang="uk-UA" sz="1100" dirty="0">
                <a:solidFill>
                  <a:srgbClr val="FF9900"/>
                </a:solidFill>
              </a:rPr>
              <a:t>. ±10%)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7158" y="5214950"/>
            <a:ext cx="35719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rgbClr val="FF9900"/>
                </a:solidFill>
              </a:rPr>
              <a:t>Статичний тиск у робочій зоні, ПА (попер. </a:t>
            </a:r>
            <a:r>
              <a:rPr lang="uk-UA" sz="1100" dirty="0" err="1">
                <a:solidFill>
                  <a:srgbClr val="FF9900"/>
                </a:solidFill>
              </a:rPr>
              <a:t>вимк</a:t>
            </a:r>
            <a:r>
              <a:rPr lang="uk-UA" sz="1100" dirty="0">
                <a:solidFill>
                  <a:srgbClr val="FF9900"/>
                </a:solidFill>
              </a:rPr>
              <a:t>. ±10%)</a:t>
            </a:r>
          </a:p>
          <a:p>
            <a:r>
              <a:rPr lang="uk-UA" sz="1100" dirty="0">
                <a:solidFill>
                  <a:srgbClr val="FF9900"/>
                </a:solidFill>
              </a:rPr>
              <a:t>      Мінімальна, не більше</a:t>
            </a:r>
          </a:p>
          <a:p>
            <a:r>
              <a:rPr lang="uk-UA" sz="1100" dirty="0">
                <a:solidFill>
                  <a:srgbClr val="FF9900"/>
                </a:solidFill>
              </a:rPr>
              <a:t>      Максимальна, не менш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7158" y="5786454"/>
            <a:ext cx="3643338" cy="26161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rgbClr val="FF9900"/>
                </a:solidFill>
              </a:rPr>
              <a:t>Максимальний повний КПД, щонайменше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7158" y="6000768"/>
            <a:ext cx="3643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rgbClr val="FF9900"/>
                </a:solidFill>
              </a:rPr>
              <a:t>Потужність електроприводу, кВт, не більше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57158" y="6215082"/>
            <a:ext cx="3643338" cy="26161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rgbClr val="FF9900"/>
                </a:solidFill>
              </a:rPr>
              <a:t>Частота обертання, об/</a:t>
            </a:r>
            <a:r>
              <a:rPr lang="uk-UA" sz="1100" dirty="0" err="1">
                <a:solidFill>
                  <a:srgbClr val="FF9900"/>
                </a:solidFill>
              </a:rPr>
              <a:t>хв</a:t>
            </a:r>
            <a:endParaRPr lang="uk-UA" sz="1100" dirty="0">
              <a:solidFill>
                <a:srgbClr val="FF99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7158" y="6429396"/>
            <a:ext cx="35004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rgbClr val="FF9900"/>
                </a:solidFill>
              </a:rPr>
              <a:t>Маса (без електродвигуна), кг, не більше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929454" y="6429396"/>
            <a:ext cx="10715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3</a:t>
            </a:r>
            <a:endParaRPr lang="ru-RU" sz="800" b="1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43042" y="4000504"/>
            <a:ext cx="785818" cy="214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FF9900"/>
                </a:solidFill>
              </a:rPr>
              <a:t>3</a:t>
            </a:r>
            <a:endParaRPr lang="ru-RU" sz="800" b="1" dirty="0">
              <a:solidFill>
                <a:srgbClr val="FF99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5984" y="4214818"/>
            <a:ext cx="3571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FF9900"/>
                </a:solidFill>
              </a:rPr>
              <a:t>3</a:t>
            </a:r>
            <a:endParaRPr lang="ru-RU" sz="800" b="1" dirty="0">
              <a:solidFill>
                <a:srgbClr val="FF99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71934" y="3786190"/>
            <a:ext cx="714380" cy="26161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2100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71934" y="4000504"/>
            <a:ext cx="714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70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71934" y="4214818"/>
            <a:ext cx="714380" cy="60016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sz="1100" dirty="0">
              <a:solidFill>
                <a:schemeClr val="bg1"/>
              </a:solidFill>
            </a:endParaRPr>
          </a:p>
          <a:p>
            <a:r>
              <a:rPr lang="ru-RU" sz="1100" dirty="0">
                <a:solidFill>
                  <a:schemeClr val="bg1"/>
                </a:solidFill>
              </a:rPr>
              <a:t>25</a:t>
            </a:r>
          </a:p>
          <a:p>
            <a:r>
              <a:rPr lang="ru-RU" sz="1100" dirty="0">
                <a:solidFill>
                  <a:schemeClr val="bg1"/>
                </a:solidFill>
              </a:rPr>
              <a:t>111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071934" y="4739026"/>
            <a:ext cx="714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2850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071934" y="5000636"/>
            <a:ext cx="714380" cy="2769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2750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071934" y="5357826"/>
            <a:ext cx="7143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700</a:t>
            </a:r>
          </a:p>
          <a:p>
            <a:r>
              <a:rPr lang="ru-RU" sz="1100" dirty="0">
                <a:solidFill>
                  <a:schemeClr val="bg1"/>
                </a:solidFill>
              </a:rPr>
              <a:t>3450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071934" y="5786454"/>
            <a:ext cx="714380" cy="26161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0,81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071934" y="6000768"/>
            <a:ext cx="714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500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071934" y="6215082"/>
            <a:ext cx="714380" cy="26161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750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071934" y="6429396"/>
            <a:ext cx="714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13000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795442" y="4152904"/>
            <a:ext cx="785818" cy="214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FF9900"/>
                </a:solidFill>
              </a:rPr>
              <a:t>3</a:t>
            </a:r>
            <a:endParaRPr lang="ru-RU" sz="800" b="1" dirty="0">
              <a:solidFill>
                <a:srgbClr val="FF9900"/>
              </a:solidFill>
            </a:endParaRPr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/>
        </p:nvGraphicFramePr>
        <p:xfrm>
          <a:off x="214282" y="3786190"/>
          <a:ext cx="4786346" cy="28954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843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29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b="0" dirty="0">
                          <a:solidFill>
                            <a:srgbClr val="FF9900"/>
                          </a:solidFill>
                        </a:rPr>
                        <a:t>Номінальний діаметр робочого колеса, мм(попер. </a:t>
                      </a:r>
                      <a:r>
                        <a:rPr lang="uk-UA" sz="1100" b="0" dirty="0" err="1">
                          <a:solidFill>
                            <a:srgbClr val="FF9900"/>
                          </a:solidFill>
                        </a:rPr>
                        <a:t>вимк</a:t>
                      </a:r>
                      <a:r>
                        <a:rPr lang="uk-UA" sz="1100" b="0" dirty="0">
                          <a:solidFill>
                            <a:srgbClr val="FF9900"/>
                          </a:solidFill>
                        </a:rPr>
                        <a:t>. ±5%)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/>
                          </a:solidFill>
                        </a:rPr>
                        <a:t>2100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6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Номінальна подача, м/с (попер. </a:t>
                      </a:r>
                      <a:r>
                        <a:rPr lang="uk-UA" sz="1100" dirty="0" err="1">
                          <a:solidFill>
                            <a:srgbClr val="FF9900"/>
                          </a:solidFill>
                        </a:rPr>
                        <a:t>вимк</a:t>
                      </a: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. ±10%)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70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294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Подача в межах робочої зони, </a:t>
                      </a:r>
                      <a:r>
                        <a:rPr lang="uk-UA" sz="1100" b="1" dirty="0">
                          <a:solidFill>
                            <a:srgbClr val="FF9900"/>
                          </a:solidFill>
                        </a:rPr>
                        <a:t>м/с</a:t>
                      </a: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      Мінімальна, не більше</a:t>
                      </a: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      Максимальна, не менш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25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111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863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Номінальний повний тиск, Па </a:t>
                      </a: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(</a:t>
                      </a:r>
                      <a:r>
                        <a:rPr lang="uk-UA" sz="1100" dirty="0" err="1">
                          <a:solidFill>
                            <a:srgbClr val="FF9900"/>
                          </a:solidFill>
                        </a:rPr>
                        <a:t>поред</a:t>
                      </a: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. </a:t>
                      </a:r>
                      <a:r>
                        <a:rPr lang="uk-UA" sz="1100" dirty="0" err="1">
                          <a:solidFill>
                            <a:srgbClr val="FF9900"/>
                          </a:solidFill>
                        </a:rPr>
                        <a:t>вимк</a:t>
                      </a: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. ± 10%)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2850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596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Номінальний статичний тиск, Па (попер. </a:t>
                      </a:r>
                      <a:r>
                        <a:rPr lang="uk-UA" sz="1100" dirty="0" err="1">
                          <a:solidFill>
                            <a:srgbClr val="FF9900"/>
                          </a:solidFill>
                        </a:rPr>
                        <a:t>вимк</a:t>
                      </a: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. ±10%)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2750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270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Статичний тиск у робочій зоні, ПА (попер. </a:t>
                      </a:r>
                      <a:r>
                        <a:rPr lang="uk-UA" sz="1100" dirty="0" err="1">
                          <a:solidFill>
                            <a:srgbClr val="FF9900"/>
                          </a:solidFill>
                        </a:rPr>
                        <a:t>вимк</a:t>
                      </a: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. ±10%)</a:t>
                      </a: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      Мінімальна, не більше</a:t>
                      </a: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      Максимальна, не менш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700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3450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863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Потужність електроприводу, кВт, </a:t>
                      </a: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0,81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92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Частота обертання, об/</a:t>
                      </a:r>
                      <a:r>
                        <a:rPr lang="uk-UA" sz="1100" dirty="0" err="1">
                          <a:solidFill>
                            <a:srgbClr val="FF9900"/>
                          </a:solidFill>
                        </a:rPr>
                        <a:t>хв</a:t>
                      </a:r>
                      <a:endParaRPr lang="uk-UA" sz="1100" dirty="0">
                        <a:solidFill>
                          <a:srgbClr val="FF99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500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92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Маса (без електродвигуна), кг,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13000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1428728" y="4055424"/>
            <a:ext cx="3571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rgbClr val="FF9900"/>
                </a:solidFill>
              </a:rPr>
              <a:t>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000232" y="4269738"/>
            <a:ext cx="3571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rgbClr val="FF9900"/>
                </a:solidFill>
              </a:rPr>
              <a:t>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643042" y="6286520"/>
            <a:ext cx="500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rgbClr val="FF9900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2212611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1406" y="142852"/>
            <a:ext cx="8858312" cy="66437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 descr="ВОД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 t="25707" r="9524" b="42159"/>
          <a:stretch>
            <a:fillRect/>
          </a:stretch>
        </p:blipFill>
        <p:spPr bwMode="auto">
          <a:xfrm>
            <a:off x="2928926" y="1785926"/>
            <a:ext cx="5857916" cy="200026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4071942"/>
            <a:ext cx="1285884" cy="2857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072330" y="4214818"/>
            <a:ext cx="1214446" cy="1428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ВОД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54" t="64267" r="-466" b="3598"/>
          <a:stretch>
            <a:fillRect/>
          </a:stretch>
        </p:blipFill>
        <p:spPr bwMode="auto">
          <a:xfrm>
            <a:off x="4214810" y="4286256"/>
            <a:ext cx="4643470" cy="21431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4643438" y="4214818"/>
            <a:ext cx="1143008" cy="1428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072330" y="4214818"/>
            <a:ext cx="1143008" cy="1428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14282" y="3143248"/>
            <a:ext cx="33575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500562" y="3794943"/>
            <a:ext cx="41434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 вентилятора ВОД-30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643438" y="4029022"/>
            <a:ext cx="185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000" b="1" dirty="0">
                <a:solidFill>
                  <a:schemeClr val="bg1"/>
                </a:solidFill>
              </a:rPr>
              <a:t>З частотою обертання</a:t>
            </a:r>
          </a:p>
          <a:p>
            <a:pPr algn="ctr"/>
            <a:r>
              <a:rPr lang="uk-UA" sz="1000" b="1" dirty="0">
                <a:solidFill>
                  <a:schemeClr val="bg1"/>
                </a:solidFill>
              </a:rPr>
              <a:t>500 об/</a:t>
            </a:r>
            <a:r>
              <a:rPr lang="uk-UA" sz="1000" b="1" dirty="0" err="1">
                <a:solidFill>
                  <a:schemeClr val="bg1"/>
                </a:solidFill>
              </a:rPr>
              <a:t>хв</a:t>
            </a:r>
            <a:endParaRPr lang="uk-UA" sz="1000" b="1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8016" y="4029022"/>
            <a:ext cx="185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000" b="1" dirty="0">
                <a:solidFill>
                  <a:schemeClr val="bg1"/>
                </a:solidFill>
              </a:rPr>
              <a:t>З частотою обертання</a:t>
            </a:r>
          </a:p>
          <a:p>
            <a:pPr algn="ctr"/>
            <a:r>
              <a:rPr lang="uk-UA" sz="1000" b="1" dirty="0">
                <a:solidFill>
                  <a:schemeClr val="bg1"/>
                </a:solidFill>
              </a:rPr>
              <a:t>600 об/</a:t>
            </a:r>
            <a:r>
              <a:rPr lang="uk-UA" sz="1000" b="1" dirty="0" err="1">
                <a:solidFill>
                  <a:schemeClr val="bg1"/>
                </a:solidFill>
              </a:rPr>
              <a:t>хв</a:t>
            </a:r>
            <a:endParaRPr lang="uk-UA" sz="1000" b="1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42844" y="142852"/>
            <a:ext cx="8572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9900"/>
                </a:solidFill>
                <a:latin typeface="Arial Black" pitchFamily="34" charset="0"/>
              </a:rPr>
              <a:t>ШАХТНИЙ ОСЬОВИЙ ДВОСТУПІНЧАСТИЙ ВЕНТИЛЯТОР ГОЛОВНОГО ПРОВІТРЮВАННЯ СЕРІЇ ВОД-30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4282" y="642918"/>
            <a:ext cx="8715436" cy="1277273"/>
          </a:xfrm>
          <a:prstGeom prst="rect">
            <a:avLst/>
          </a:prstGeom>
          <a:noFill/>
        </p:spPr>
        <p:txBody>
          <a:bodyPr wrap="square" numCol="2" spcCol="180000" rtlCol="0">
            <a:spAutoFit/>
          </a:bodyPr>
          <a:lstStyle/>
          <a:p>
            <a:pPr algn="just"/>
            <a:r>
              <a:rPr lang="uk-UA" sz="1100" dirty="0">
                <a:solidFill>
                  <a:schemeClr val="bg1"/>
                </a:solidFill>
              </a:rPr>
              <a:t>     Вентилятор осьовий двоступінчастий реверсивний ВОД-30 призначений для вентиляторних установок головного провітрювання.</a:t>
            </a:r>
          </a:p>
          <a:p>
            <a:pPr algn="just"/>
            <a:r>
              <a:rPr lang="uk-UA" sz="1100" dirty="0">
                <a:solidFill>
                  <a:schemeClr val="bg1"/>
                </a:solidFill>
              </a:rPr>
              <a:t>    Вентилятор може експлуатуватися як при всмоктувальній, так і при нагнітальній схемі провітрювання. Вентилятор може застосовуватись і в інших установках, що забезпечують подачу повітря вказаних параметрів.</a:t>
            </a:r>
          </a:p>
          <a:p>
            <a:pPr algn="just"/>
            <a:r>
              <a:rPr lang="uk-UA" sz="1100" dirty="0">
                <a:solidFill>
                  <a:schemeClr val="bg1"/>
                </a:solidFill>
              </a:rPr>
              <a:t>    Реверсування повітряного середовища проводиться зміною напрямку обертання приводного двигуна з одночасною зміною кута установки лопаток спрямовуючого і направляючого апаратів.</a:t>
            </a:r>
          </a:p>
          <a:p>
            <a:pPr algn="just"/>
            <a:r>
              <a:rPr lang="uk-UA" sz="1100" dirty="0">
                <a:solidFill>
                  <a:schemeClr val="bg1"/>
                </a:solidFill>
              </a:rPr>
              <a:t>      Шахтна вентиляційна установка складається з працюючого та резервного вентиляторів, комплекту засобів реверсування та перемикання потоку, приводних електродвигунів, апаратури автоматизації та контролю. Устаткування встановлено у спільній будівлі.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857752" y="6429396"/>
            <a:ext cx="3643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Pv</a:t>
            </a:r>
            <a:r>
              <a:rPr lang="en-US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1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тиск</a:t>
            </a:r>
            <a:r>
              <a:rPr lang="ru-RU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Па</a:t>
            </a:r>
            <a:r>
              <a:rPr lang="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Q-продуктивність, м/с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6979244" y="6429396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/>
        </p:nvGraphicFramePr>
        <p:xfrm>
          <a:off x="214282" y="3462033"/>
          <a:ext cx="3929090" cy="32954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08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18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8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b="0" dirty="0">
                          <a:solidFill>
                            <a:srgbClr val="FF9900"/>
                          </a:solidFill>
                        </a:rPr>
                        <a:t>Номінальний діаметр робочого колеса, мм(попер. </a:t>
                      </a:r>
                      <a:r>
                        <a:rPr lang="uk-UA" sz="1100" b="0" dirty="0" err="1">
                          <a:solidFill>
                            <a:srgbClr val="FF9900"/>
                          </a:solidFill>
                        </a:rPr>
                        <a:t>вимк</a:t>
                      </a:r>
                      <a:r>
                        <a:rPr lang="uk-UA" sz="1100" b="0" dirty="0">
                          <a:solidFill>
                            <a:srgbClr val="FF9900"/>
                          </a:solidFill>
                        </a:rPr>
                        <a:t>. ±5%)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>
                          <a:solidFill>
                            <a:schemeClr val="bg1"/>
                          </a:solidFill>
                        </a:rPr>
                        <a:t>3000</a:t>
                      </a:r>
                      <a:endParaRPr lang="ru-RU" sz="1100" b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/>
                          </a:solidFill>
                        </a:rPr>
                        <a:t>3000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8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Номінальна подача, м/с (попер. </a:t>
                      </a:r>
                      <a:r>
                        <a:rPr lang="uk-UA" sz="1100" dirty="0" err="1">
                          <a:solidFill>
                            <a:srgbClr val="FF9900"/>
                          </a:solidFill>
                        </a:rPr>
                        <a:t>вимк</a:t>
                      </a: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. ±10%)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130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160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735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Подача в межах робочої зони, </a:t>
                      </a:r>
                      <a:r>
                        <a:rPr lang="uk-UA" sz="1100" b="1" dirty="0">
                          <a:solidFill>
                            <a:srgbClr val="FF9900"/>
                          </a:solidFill>
                        </a:rPr>
                        <a:t>м/с</a:t>
                      </a: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      Мінімальна, не більше</a:t>
                      </a: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      Максимальна, не менш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42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224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50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270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824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Номінальний повний тиск, Па </a:t>
                      </a: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(</a:t>
                      </a:r>
                      <a:r>
                        <a:rPr lang="uk-UA" sz="1100" dirty="0" err="1">
                          <a:solidFill>
                            <a:srgbClr val="FF9900"/>
                          </a:solidFill>
                        </a:rPr>
                        <a:t>поред</a:t>
                      </a: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. </a:t>
                      </a:r>
                      <a:r>
                        <a:rPr lang="uk-UA" sz="1100" dirty="0" err="1">
                          <a:solidFill>
                            <a:srgbClr val="FF9900"/>
                          </a:solidFill>
                        </a:rPr>
                        <a:t>вимк</a:t>
                      </a: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. ± 10%)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270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</a:rPr>
                        <a:t>390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735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Тиск у робочій зоні, </a:t>
                      </a:r>
                      <a:r>
                        <a:rPr lang="uk-UA" sz="1100" dirty="0" err="1">
                          <a:solidFill>
                            <a:srgbClr val="FF9900"/>
                          </a:solidFill>
                        </a:rPr>
                        <a:t>даПА</a:t>
                      </a:r>
                      <a:endParaRPr lang="uk-UA" sz="1100" dirty="0">
                        <a:solidFill>
                          <a:srgbClr val="FF9900"/>
                        </a:solidFill>
                      </a:endParaRP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       Мінімальна, не більше</a:t>
                      </a: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      Максимальна, не менш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600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2950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120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510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8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Максимальний повний КПД, щонайменше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0,81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0,81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824">
                <a:tc>
                  <a:txBody>
                    <a:bodyPr/>
                    <a:lstStyle/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Потужність електроприводу, кВт, </a:t>
                      </a:r>
                    </a:p>
                    <a:p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800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1000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1250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1600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9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Частота обертання, об/</a:t>
                      </a:r>
                      <a:r>
                        <a:rPr lang="uk-UA" sz="1100" dirty="0" err="1">
                          <a:solidFill>
                            <a:srgbClr val="FF9900"/>
                          </a:solidFill>
                        </a:rPr>
                        <a:t>хв</a:t>
                      </a:r>
                      <a:endParaRPr lang="uk-UA" sz="1100" dirty="0">
                        <a:solidFill>
                          <a:srgbClr val="FF9900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500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600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8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solidFill>
                            <a:srgbClr val="FF9900"/>
                          </a:solidFill>
                        </a:rPr>
                        <a:t>Маса (без електродвигуна), кг,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30000</a:t>
                      </a:r>
                    </a:p>
                    <a:p>
                      <a:pPr algn="ctr"/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</a:rPr>
                        <a:t>3000</a:t>
                      </a:r>
                    </a:p>
                    <a:p>
                      <a:pPr algn="ctr"/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1428728" y="3857628"/>
            <a:ext cx="3571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rgbClr val="FF9900"/>
                </a:solidFill>
              </a:rPr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000232" y="4071942"/>
            <a:ext cx="3571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rgbClr val="FF9900"/>
                </a:solidFill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43042" y="6143644"/>
            <a:ext cx="500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rgbClr val="FF9900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2225510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14282" y="142852"/>
            <a:ext cx="8786874" cy="657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https://donvent.com/sites/default/files/styles/max_width/public/images/vent_models/VO-1.png?itok=g1PWJNG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9" t="57131" r="4600" b="3724"/>
          <a:stretch>
            <a:fillRect/>
          </a:stretch>
        </p:blipFill>
        <p:spPr bwMode="auto">
          <a:xfrm>
            <a:off x="5000628" y="3714752"/>
            <a:ext cx="3929090" cy="264320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4000496" y="4286256"/>
            <a:ext cx="714380" cy="428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00166" y="142852"/>
            <a:ext cx="6429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9900"/>
                </a:solidFill>
                <a:latin typeface="Arial Black" pitchFamily="34" charset="0"/>
              </a:rPr>
              <a:t>ШАХТНІ РЕВЕРСИВНІ ОСЬОВІ ОДНОСТУПІНЧАСТІ ВЕНТИЛЯТОРИ СЕРІЇ ВО-ДР (ВО-12…22ДР)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0" y="64291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200" dirty="0">
                <a:solidFill>
                  <a:schemeClr val="bg1"/>
                </a:solidFill>
              </a:rPr>
              <a:t>Шахтні реверсивні осьові одноступінчасті вентилятори серії ВО-ДР розмірного ряду ВО-12…22 ДР призначені для провітрювання закритих і діючих шахт, копалень, тунелів з діапазоном продуктивності 20-160 м/с та статичним тиском 100-4500 Па,  а також можуть бути використані у загальнопромислових реверсивних системах вентиляції.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720" y="1285860"/>
            <a:ext cx="5286412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FF9900"/>
                </a:solidFill>
                <a:latin typeface="Arial Black" pitchFamily="34" charset="0"/>
              </a:rPr>
              <a:t>ОСОБЛИВОСТІ ІНСТРУКЦІЇ:</a:t>
            </a:r>
          </a:p>
          <a:p>
            <a:pPr algn="just">
              <a:buFont typeface="Arial" pitchFamily="34" charset="0"/>
              <a:buChar char="•"/>
            </a:pPr>
            <a:r>
              <a:rPr lang="uk-UA" sz="1100" dirty="0">
                <a:solidFill>
                  <a:schemeClr val="bg1"/>
                </a:solidFill>
              </a:rPr>
              <a:t>  Перехід вентиляторів реверсивний режим здійснюється зміною напряму обертання на зворотне з автоматичною пригодою закрилків спрямовуючого та направляючого апаратів у режимі «реверс»;</a:t>
            </a:r>
          </a:p>
          <a:p>
            <a:pPr algn="just">
              <a:buFont typeface="Arial" pitchFamily="34" charset="0"/>
              <a:buChar char="•"/>
            </a:pPr>
            <a:r>
              <a:rPr lang="uk-UA" sz="1100" dirty="0">
                <a:solidFill>
                  <a:schemeClr val="bg1"/>
                </a:solidFill>
              </a:rPr>
              <a:t>  Розміщення приводного електродвигуна на спільній рамі з вентилятором без проміжного валу, підвищує експлуатаційну надійність установки та спрощує монтаж;</a:t>
            </a:r>
          </a:p>
          <a:p>
            <a:pPr algn="just">
              <a:buFont typeface="Arial" pitchFamily="34" charset="0"/>
              <a:buChar char="•"/>
            </a:pPr>
            <a:r>
              <a:rPr lang="uk-UA" sz="1100" dirty="0">
                <a:solidFill>
                  <a:schemeClr val="bg1"/>
                </a:solidFill>
              </a:rPr>
              <a:t>  Регулювання вентилятора здійснюється зміною кута установки лопаток робочого колеса (при зупиненому вентилятора) та закрилками направляючого апарату (на ходу), а також частотно-регульованим приводом;</a:t>
            </a:r>
          </a:p>
          <a:p>
            <a:pPr algn="just">
              <a:buFont typeface="Arial" pitchFamily="34" charset="0"/>
              <a:buChar char="•"/>
            </a:pPr>
            <a:r>
              <a:rPr lang="uk-UA" sz="1100" dirty="0">
                <a:solidFill>
                  <a:schemeClr val="bg1"/>
                </a:solidFill>
              </a:rPr>
              <a:t>  Конструкцію вентилятора та лопаткових систем оптимізовано методами кінцевих систем оптимізовано методами кінцевих елементів, </a:t>
            </a:r>
            <a:r>
              <a:rPr lang="uk-UA" sz="1100" dirty="0" err="1">
                <a:solidFill>
                  <a:schemeClr val="bg1"/>
                </a:solidFill>
              </a:rPr>
              <a:t>міцністного</a:t>
            </a:r>
            <a:r>
              <a:rPr lang="uk-UA" sz="1100" dirty="0">
                <a:solidFill>
                  <a:schemeClr val="bg1"/>
                </a:solidFill>
              </a:rPr>
              <a:t>, модального аналізу з відбудовою від резонансних частот;</a:t>
            </a:r>
          </a:p>
          <a:p>
            <a:pPr algn="just">
              <a:buFont typeface="Arial" pitchFamily="34" charset="0"/>
              <a:buChar char="•"/>
            </a:pPr>
            <a:r>
              <a:rPr lang="uk-UA" sz="1100" dirty="0">
                <a:solidFill>
                  <a:schemeClr val="bg1"/>
                </a:solidFill>
              </a:rPr>
              <a:t>  Застосовано сучасні підшипникові вузли виробництва Швеція, Німеччина, Японія.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720" y="3786190"/>
            <a:ext cx="4857784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rgbClr val="FF9900"/>
                </a:solidFill>
                <a:latin typeface="Arial Black" pitchFamily="34" charset="0"/>
              </a:rPr>
              <a:t>ВЕНТИЛЯТОР У БАЗОВОМУ ВИКОНАННІ СКЛАДАЄТЬСЯ З: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Роторної групи, що включає вал підшипникових опорах та робоче колесо зі знімними лопатками;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корпуси;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рами;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кока;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вхідна коробка, яка може займати різні технологічно необхідні положення;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дифузор (не показаний);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Електродвигуна;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З'єднувальної муфти;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гальма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72132" y="1285860"/>
            <a:ext cx="3357586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200" b="1" dirty="0">
                <a:solidFill>
                  <a:srgbClr val="FF9900"/>
                </a:solidFill>
                <a:latin typeface="Arial Black" pitchFamily="34" charset="0"/>
              </a:rPr>
              <a:t>ВАРІАНТИ ВИКОНАННЯ:</a:t>
            </a:r>
          </a:p>
          <a:p>
            <a:pPr algn="just">
              <a:buFont typeface="Arial" pitchFamily="34" charset="0"/>
              <a:buChar char="•"/>
            </a:pPr>
            <a:r>
              <a:rPr lang="uk-UA" sz="1100" dirty="0">
                <a:solidFill>
                  <a:schemeClr val="bg1"/>
                </a:solidFill>
              </a:rPr>
              <a:t>  Вентилятори комплектуються регульованими вхідними напрямними апаратами, призначеними підвищення максимального тиску вентилятора на 17-20 % без зниження КПД і глибокого економічного регулювання. У режимі "реверс" вхідний напрямний апарат значно підвищує реверсивні якості вентиляторів;</a:t>
            </a:r>
          </a:p>
          <a:p>
            <a:pPr algn="just">
              <a:buFont typeface="Arial" pitchFamily="34" charset="0"/>
              <a:buChar char="•"/>
            </a:pPr>
            <a:r>
              <a:rPr lang="uk-UA" sz="1100" dirty="0">
                <a:solidFill>
                  <a:schemeClr val="bg1"/>
                </a:solidFill>
              </a:rPr>
              <a:t>  Варіант виконання з </a:t>
            </a:r>
            <a:r>
              <a:rPr lang="uk-UA" sz="1100" dirty="0" err="1">
                <a:solidFill>
                  <a:schemeClr val="bg1"/>
                </a:solidFill>
              </a:rPr>
              <a:t>протизривним</a:t>
            </a:r>
            <a:r>
              <a:rPr lang="uk-UA" sz="1100" dirty="0">
                <a:solidFill>
                  <a:schemeClr val="bg1"/>
                </a:solidFill>
              </a:rPr>
              <a:t> пристроєм дозволяє забезпечити стабільну роботу вентилятора за умов змінних характеристик мережі;</a:t>
            </a:r>
          </a:p>
          <a:p>
            <a:pPr algn="just">
              <a:buFont typeface="Arial" pitchFamily="34" charset="0"/>
              <a:buChar char="•"/>
            </a:pPr>
            <a:r>
              <a:rPr lang="uk-UA" sz="1100" dirty="0">
                <a:solidFill>
                  <a:schemeClr val="bg1"/>
                </a:solidFill>
              </a:rPr>
              <a:t>  Вентилятори можуть комплектуватись пристроями для зниження шуму, калориферами, приєднувальними патрубками будь-якої конструкції.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4357694"/>
            <a:ext cx="642942" cy="2143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85720" y="6072206"/>
            <a:ext cx="628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chemeClr val="bg1"/>
                </a:solidFill>
              </a:rPr>
              <a:t>Підшипникові опори ротора розташовуються в корпусі апарату, що спрямовує вентилятора і на рамі 3, на якій розташований електродвигун 7.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72264" y="785794"/>
            <a:ext cx="2359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07902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20" y="142852"/>
            <a:ext cx="8715436" cy="657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https://donvent.com/sites/default/files/styles/max_width/public/images/vent_models/vmevo-5-15.png?itok=flb5xbz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6" r="8007" b="60727"/>
          <a:stretch>
            <a:fillRect/>
          </a:stretch>
        </p:blipFill>
        <p:spPr bwMode="auto">
          <a:xfrm>
            <a:off x="642910" y="571480"/>
            <a:ext cx="7286676" cy="207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donvent.com/sites/default/files/styles/max_width/public/images/vent_models/vmevo-5-15.png?itok=flb5xbz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83" t="53218" r="5814" b="11384"/>
          <a:stretch>
            <a:fillRect/>
          </a:stretch>
        </p:blipFill>
        <p:spPr bwMode="auto">
          <a:xfrm>
            <a:off x="4643438" y="3643314"/>
            <a:ext cx="3857652" cy="235745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5357818" y="3429000"/>
            <a:ext cx="26432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00" y="214290"/>
            <a:ext cx="692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FF9900"/>
                </a:solidFill>
                <a:latin typeface="Arial Black" pitchFamily="34" charset="0"/>
              </a:rPr>
              <a:t>Вентилятор ВМЕВО-5-15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габаритні розміри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28596" y="3000372"/>
          <a:ext cx="3849821" cy="35350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3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b="0" dirty="0">
                          <a:solidFill>
                            <a:schemeClr val="bg1"/>
                          </a:solidFill>
                        </a:rPr>
                        <a:t>Номінальний діаметр вихідного патрубка, мм</a:t>
                      </a:r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/>
                          </a:solidFill>
                        </a:rPr>
                        <a:t>500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Номінальна подача, м/с (попер. </a:t>
                      </a:r>
                      <a:r>
                        <a:rPr lang="uk-UA" sz="1100" dirty="0" err="1"/>
                        <a:t>вимк</a:t>
                      </a:r>
                      <a:r>
                        <a:rPr lang="uk-UA" sz="1100" dirty="0"/>
                        <a:t>. -10%)</a:t>
                      </a:r>
                      <a:endParaRPr lang="uk-UA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3,6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dirty="0"/>
                        <a:t>Номінальний повний тиск, Па (</a:t>
                      </a:r>
                      <a:r>
                        <a:rPr lang="uk-UA" sz="1100" dirty="0" err="1"/>
                        <a:t>поред</a:t>
                      </a:r>
                      <a:r>
                        <a:rPr lang="uk-UA" sz="1100" dirty="0"/>
                        <a:t>. вимк.-10%)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2300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Максимальний повний КПД, щонайменше (</a:t>
                      </a:r>
                      <a:r>
                        <a:rPr lang="uk-UA" sz="1100" dirty="0" err="1"/>
                        <a:t>поред</a:t>
                      </a:r>
                      <a:r>
                        <a:rPr lang="uk-UA" sz="1100" dirty="0"/>
                        <a:t>. вимк.-0,3%)</a:t>
                      </a:r>
                      <a:endParaRPr lang="uk-UA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0,66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Питома маса вентилятора, кг/кВт, трохи більше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18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Сумарний рівень звукової потужності дБ, не більше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110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772">
                <a:tc>
                  <a:txBody>
                    <a:bodyPr/>
                    <a:lstStyle/>
                    <a:p>
                      <a:r>
                        <a:rPr lang="uk-UA" sz="1100" dirty="0"/>
                        <a:t>Потужність електроприводу, кВт, </a:t>
                      </a:r>
                    </a:p>
                    <a:p>
                      <a:r>
                        <a:rPr lang="uk-UA" sz="1100" dirty="0"/>
                        <a:t>не більше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noProof="0" dirty="0"/>
                        <a:t>Частота обертання, </a:t>
                      </a:r>
                      <a:r>
                        <a:rPr lang="uk-UA" sz="1100" noProof="0" dirty="0" err="1"/>
                        <a:t>хв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3000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Висота,мм,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770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Ширина, мм, не більше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600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Довжина,мм,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950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Маса комплекту, кг, не більше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267,5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643042" y="5055556"/>
            <a:ext cx="500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-1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3042" y="3269606"/>
            <a:ext cx="4286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5786" y="2714620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14876" y="5934670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Pv-тиск, Па;</a:t>
            </a:r>
          </a:p>
          <a:p>
            <a:r>
              <a:rPr lang="uk-UA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Q-продуктивність, м/с</a:t>
            </a:r>
          </a:p>
          <a:p>
            <a:r>
              <a:rPr lang="uk-UA" sz="1200" dirty="0">
                <a:solidFill>
                  <a:schemeClr val="bg1"/>
                </a:solidFill>
              </a:rPr>
              <a:t>I-довжина </a:t>
            </a:r>
            <a:r>
              <a:rPr lang="uk-UA" sz="1200" dirty="0" err="1">
                <a:solidFill>
                  <a:schemeClr val="bg1"/>
                </a:solidFill>
              </a:rPr>
              <a:t>турбопроводу</a:t>
            </a:r>
            <a:r>
              <a:rPr lang="uk-UA" sz="1200" dirty="0">
                <a:solidFill>
                  <a:schemeClr val="bg1"/>
                </a:solidFill>
              </a:rPr>
              <a:t>, м.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50550" y="6072206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42468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42844" y="142852"/>
            <a:ext cx="8786874" cy="657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 descr="https://donvent.com/sites/default/files/images/vent_models/vmevo-6-18%2C5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3" r="44311" b="56436"/>
          <a:stretch>
            <a:fillRect/>
          </a:stretch>
        </p:blipFill>
        <p:spPr bwMode="auto">
          <a:xfrm>
            <a:off x="214282" y="428604"/>
            <a:ext cx="4531373" cy="242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donvent.com/sites/default/files/images/vent_models/vmevo-6-18%2C5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4" t="53218" b="11799"/>
          <a:stretch>
            <a:fillRect/>
          </a:stretch>
        </p:blipFill>
        <p:spPr bwMode="auto">
          <a:xfrm>
            <a:off x="4357686" y="3742374"/>
            <a:ext cx="4462787" cy="232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donvent.com/sites/default/files/images/vent_models/vmevo-6-18%2C5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01" t="4949" r="9193" b="59654"/>
          <a:stretch>
            <a:fillRect/>
          </a:stretch>
        </p:blipFill>
        <p:spPr bwMode="auto">
          <a:xfrm>
            <a:off x="5500694" y="1000108"/>
            <a:ext cx="2571768" cy="235745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5143504" y="1000108"/>
            <a:ext cx="642942" cy="1428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143504" y="3509191"/>
            <a:ext cx="26432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Аеродинамічна характеристика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4876" y="6000768"/>
            <a:ext cx="38576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Pv-тиск, Па;</a:t>
            </a:r>
          </a:p>
          <a:p>
            <a:r>
              <a:rPr lang="uk-UA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Q-продуктивність, м/с</a:t>
            </a:r>
          </a:p>
          <a:p>
            <a:r>
              <a:rPr lang="uk-UA" sz="1100" dirty="0">
                <a:solidFill>
                  <a:schemeClr val="bg1"/>
                </a:solidFill>
              </a:rPr>
              <a:t>I-довжина </a:t>
            </a:r>
            <a:r>
              <a:rPr lang="uk-UA" sz="1100" dirty="0" err="1">
                <a:solidFill>
                  <a:schemeClr val="bg1"/>
                </a:solidFill>
              </a:rPr>
              <a:t>турбопроводу</a:t>
            </a:r>
            <a:r>
              <a:rPr lang="uk-UA" sz="1100" dirty="0">
                <a:solidFill>
                  <a:schemeClr val="bg1"/>
                </a:solidFill>
              </a:rPr>
              <a:t>, м.</a:t>
            </a:r>
          </a:p>
          <a:p>
            <a:endParaRPr lang="ru-RU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428596" y="214290"/>
            <a:ext cx="8286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solidFill>
                  <a:srgbClr val="FF9900"/>
                </a:solidFill>
                <a:latin typeface="Arial Black" pitchFamily="34" charset="0"/>
              </a:rPr>
              <a:t>Вентилятор ВМЕВО-6-18,5</a:t>
            </a:r>
          </a:p>
          <a:p>
            <a:pPr algn="ctr"/>
            <a:r>
              <a:rPr lang="uk-UA" sz="1200" b="1" dirty="0">
                <a:solidFill>
                  <a:schemeClr val="bg1"/>
                </a:solidFill>
              </a:rPr>
              <a:t>габаритні розміри</a:t>
            </a:r>
          </a:p>
          <a:p>
            <a:endParaRPr lang="ru-RU" sz="1400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428596" y="3143248"/>
          <a:ext cx="3849821" cy="35350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3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b="0" dirty="0">
                          <a:solidFill>
                            <a:schemeClr val="bg1"/>
                          </a:solidFill>
                        </a:rPr>
                        <a:t>Номінальний діаметр вихідного патрубка, мм</a:t>
                      </a:r>
                      <a:endParaRPr lang="ru-RU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/>
                          </a:solidFill>
                        </a:rPr>
                        <a:t>600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Номінальна подача, м/с (попер. </a:t>
                      </a:r>
                      <a:r>
                        <a:rPr lang="uk-UA" sz="1100" dirty="0" err="1"/>
                        <a:t>вимк</a:t>
                      </a:r>
                      <a:r>
                        <a:rPr lang="uk-UA" sz="1100" dirty="0"/>
                        <a:t>. -10%)</a:t>
                      </a:r>
                      <a:endParaRPr lang="uk-UA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6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dirty="0"/>
                        <a:t>Номінальний повний тиск, Па (</a:t>
                      </a:r>
                      <a:r>
                        <a:rPr lang="uk-UA" sz="1100" dirty="0" err="1"/>
                        <a:t>поред</a:t>
                      </a:r>
                      <a:r>
                        <a:rPr lang="uk-UA" sz="1100" dirty="0"/>
                        <a:t>. вимк.-10%)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2000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Максимальний повний КПД, щонайменше (</a:t>
                      </a:r>
                      <a:r>
                        <a:rPr lang="uk-UA" sz="1100" dirty="0" err="1"/>
                        <a:t>поред</a:t>
                      </a:r>
                      <a:r>
                        <a:rPr lang="uk-UA" sz="1100" dirty="0"/>
                        <a:t>. вимк.-0,3%)</a:t>
                      </a:r>
                      <a:endParaRPr lang="uk-UA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0,68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Питома маса вентилятора, кг/кВт, трохи більше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17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Сумарний рівень звукової потужності дБ, не більше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110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772">
                <a:tc>
                  <a:txBody>
                    <a:bodyPr/>
                    <a:lstStyle/>
                    <a:p>
                      <a:r>
                        <a:rPr lang="uk-UA" sz="1100" dirty="0"/>
                        <a:t>Потужність електроприводу, кВт, </a:t>
                      </a:r>
                    </a:p>
                    <a:p>
                      <a:r>
                        <a:rPr lang="uk-UA" sz="1100" dirty="0"/>
                        <a:t>не більше</a:t>
                      </a:r>
                      <a:endParaRPr lang="ru-RU" sz="1800" dirty="0"/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18,5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noProof="0" dirty="0"/>
                        <a:t>Частота обертання, </a:t>
                      </a:r>
                      <a:r>
                        <a:rPr lang="uk-UA" sz="1100" noProof="0" dirty="0" err="1"/>
                        <a:t>хв</a:t>
                      </a:r>
                      <a:endParaRPr lang="uk-UA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3000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Висота,мм,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895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Ширина, мм, не більше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828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Довжина,мм, не більше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1035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446">
                <a:tc>
                  <a:txBody>
                    <a:bodyPr/>
                    <a:lstStyle/>
                    <a:p>
                      <a:r>
                        <a:rPr lang="uk-UA" sz="1100" noProof="0" dirty="0"/>
                        <a:t>Маса комплекту, кг, не більше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310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42910" y="2794811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Технічні характеристики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43042" y="3412482"/>
            <a:ext cx="4286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29322" y="6143644"/>
            <a:ext cx="2143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43042" y="5198432"/>
            <a:ext cx="500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1045025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1062</TotalTime>
  <Words>4330</Words>
  <Application>Microsoft Office PowerPoint</Application>
  <PresentationFormat>Экран (4:3)</PresentationFormat>
  <Paragraphs>773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Вивчення улаштування осьових та відцентрових вентиляторів головного та місцевого провітрювання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Виктория Шарина</cp:lastModifiedBy>
  <cp:revision>167</cp:revision>
  <dcterms:created xsi:type="dcterms:W3CDTF">2022-09-20T08:09:46Z</dcterms:created>
  <dcterms:modified xsi:type="dcterms:W3CDTF">2023-06-07T19:28:22Z</dcterms:modified>
</cp:coreProperties>
</file>