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270" autoAdjust="0"/>
  </p:normalViewPr>
  <p:slideViewPr>
    <p:cSldViewPr snapToGrid="0">
      <p:cViewPr varScale="1">
        <p:scale>
          <a:sx n="72" d="100"/>
          <a:sy n="72" d="100"/>
        </p:scale>
        <p:origin x="60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DB9C-53A8-469D-A5D9-EB8171A89ED0}" type="datetimeFigureOut">
              <a:rPr lang="uk-UA" smtClean="0"/>
              <a:t>02.04.2023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8F3573A-A452-498E-BE84-A3CE9509BE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1667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DB9C-53A8-469D-A5D9-EB8171A89ED0}" type="datetimeFigureOut">
              <a:rPr lang="uk-UA" smtClean="0"/>
              <a:t>02.04.2023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8F3573A-A452-498E-BE84-A3CE9509BE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24730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DB9C-53A8-469D-A5D9-EB8171A89ED0}" type="datetimeFigureOut">
              <a:rPr lang="uk-UA" smtClean="0"/>
              <a:t>02.04.2023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8F3573A-A452-498E-BE84-A3CE9509BE8E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0794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DB9C-53A8-469D-A5D9-EB8171A89ED0}" type="datetimeFigureOut">
              <a:rPr lang="uk-UA" smtClean="0"/>
              <a:t>02.04.2023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8F3573A-A452-498E-BE84-A3CE9509BE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11739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DB9C-53A8-469D-A5D9-EB8171A89ED0}" type="datetimeFigureOut">
              <a:rPr lang="uk-UA" smtClean="0"/>
              <a:t>02.04.2023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8F3573A-A452-498E-BE84-A3CE9509BE8E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57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DB9C-53A8-469D-A5D9-EB8171A89ED0}" type="datetimeFigureOut">
              <a:rPr lang="uk-UA" smtClean="0"/>
              <a:t>02.04.2023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8F3573A-A452-498E-BE84-A3CE9509BE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1095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DB9C-53A8-469D-A5D9-EB8171A89ED0}" type="datetimeFigureOut">
              <a:rPr lang="uk-UA" smtClean="0"/>
              <a:t>02.04.2023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573A-A452-498E-BE84-A3CE9509BE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9844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DB9C-53A8-469D-A5D9-EB8171A89ED0}" type="datetimeFigureOut">
              <a:rPr lang="uk-UA" smtClean="0"/>
              <a:t>02.04.2023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573A-A452-498E-BE84-A3CE9509BE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2592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DB9C-53A8-469D-A5D9-EB8171A89ED0}" type="datetimeFigureOut">
              <a:rPr lang="uk-UA" smtClean="0"/>
              <a:t>02.04.2023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573A-A452-498E-BE84-A3CE9509BE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1326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DB9C-53A8-469D-A5D9-EB8171A89ED0}" type="datetimeFigureOut">
              <a:rPr lang="uk-UA" smtClean="0"/>
              <a:t>02.04.2023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8F3573A-A452-498E-BE84-A3CE9509BE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4557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DB9C-53A8-469D-A5D9-EB8171A89ED0}" type="datetimeFigureOut">
              <a:rPr lang="uk-UA" smtClean="0"/>
              <a:t>02.04.2023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8F3573A-A452-498E-BE84-A3CE9509BE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7427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DB9C-53A8-469D-A5D9-EB8171A89ED0}" type="datetimeFigureOut">
              <a:rPr lang="uk-UA" smtClean="0"/>
              <a:t>02.04.2023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8F3573A-A452-498E-BE84-A3CE9509BE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4059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DB9C-53A8-469D-A5D9-EB8171A89ED0}" type="datetimeFigureOut">
              <a:rPr lang="uk-UA" smtClean="0"/>
              <a:t>02.04.2023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573A-A452-498E-BE84-A3CE9509BE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5338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DB9C-53A8-469D-A5D9-EB8171A89ED0}" type="datetimeFigureOut">
              <a:rPr lang="uk-UA" smtClean="0"/>
              <a:t>02.04.2023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573A-A452-498E-BE84-A3CE9509BE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7074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DB9C-53A8-469D-A5D9-EB8171A89ED0}" type="datetimeFigureOut">
              <a:rPr lang="uk-UA" smtClean="0"/>
              <a:t>02.04.2023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573A-A452-498E-BE84-A3CE9509BE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4112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DB9C-53A8-469D-A5D9-EB8171A89ED0}" type="datetimeFigureOut">
              <a:rPr lang="uk-UA" smtClean="0"/>
              <a:t>02.04.2023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8F3573A-A452-498E-BE84-A3CE9509BE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5662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7DB9C-53A8-469D-A5D9-EB8171A89ED0}" type="datetimeFigureOut">
              <a:rPr lang="uk-UA" smtClean="0"/>
              <a:t>02.04.2023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8F3573A-A452-498E-BE84-A3CE9509BE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5107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FB20A0-1BB6-47DE-A445-2C116BF40A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513" y="29422"/>
            <a:ext cx="10508973" cy="1655762"/>
          </a:xfrm>
        </p:spPr>
        <p:txBody>
          <a:bodyPr>
            <a:noAutofit/>
          </a:bodyPr>
          <a:lstStyle/>
          <a:p>
            <a:pPr indent="450215" algn="l"/>
            <a:b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5.3. Кінематика та динаміка підйомних систем з органами навивки постійного радіусу </a:t>
            </a:r>
            <a:b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5.3.1 Тривалість підйомної операції. Вимоги ПБ та ПТЕ</a:t>
            </a:r>
            <a:b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4FC0278-E58A-41BB-A86F-5A6870A09D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6107" y="1496126"/>
            <a:ext cx="6160957" cy="1301219"/>
          </a:xfrm>
        </p:spPr>
        <p:txBody>
          <a:bodyPr>
            <a:normAutofit fontScale="92500" lnSpcReduction="20000"/>
          </a:bodyPr>
          <a:lstStyle/>
          <a:p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 заняття</a:t>
            </a:r>
          </a:p>
          <a:p>
            <a:pPr algn="l"/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5.3.1.1 Тривалість підйомної операції</a:t>
            </a:r>
          </a:p>
          <a:p>
            <a:pPr algn="l"/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5.3.1.2 Вимоги ПБ та ПТЕ</a:t>
            </a:r>
            <a:b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2000" dirty="0"/>
          </a:p>
        </p:txBody>
      </p:sp>
      <p:pic>
        <p:nvPicPr>
          <p:cNvPr id="1026" name="Рисунок 3" descr="Screenshot_1">
            <a:extLst>
              <a:ext uri="{FF2B5EF4-FFF2-40B4-BE49-F238E27FC236}">
                <a16:creationId xmlns:a16="http://schemas.microsoft.com/office/drawing/2014/main" id="{E078D669-1402-43A7-9318-20A71BAD3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242" y="2146736"/>
            <a:ext cx="4172240" cy="4234629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1030" name="Picture 6" descr="Патріотичні картинки про Україну">
            <a:extLst>
              <a:ext uri="{FF2B5EF4-FFF2-40B4-BE49-F238E27FC236}">
                <a16:creationId xmlns:a16="http://schemas.microsoft.com/office/drawing/2014/main" id="{029370C0-2B3B-4B24-8206-49AFA9E539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7" t="8502" r="4975" b="6950"/>
          <a:stretch/>
        </p:blipFill>
        <p:spPr bwMode="auto">
          <a:xfrm>
            <a:off x="2060714" y="3150868"/>
            <a:ext cx="3722557" cy="350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443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7C95FB-CA00-4050-9AA4-C4EE18587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927" y="359067"/>
            <a:ext cx="8911687" cy="899890"/>
          </a:xfrm>
        </p:spPr>
        <p:txBody>
          <a:bodyPr>
            <a:normAutofit/>
          </a:bodyPr>
          <a:lstStyle/>
          <a:p>
            <a:pPr algn="ctr"/>
            <a:r>
              <a:rPr lang="uk-UA" sz="4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</a:p>
        </p:txBody>
      </p:sp>
      <p:pic>
        <p:nvPicPr>
          <p:cNvPr id="6150" name="Picture 6" descr="Wallpaper ukraine Фотошпалери Розділ ukraine Номер 052 - fotooboi  патріотичні картинки, мапа України, тризуб, гасло - замовити">
            <a:extLst>
              <a:ext uri="{FF2B5EF4-FFF2-40B4-BE49-F238E27FC236}">
                <a16:creationId xmlns:a16="http://schemas.microsoft.com/office/drawing/2014/main" id="{D67F07E0-EE5B-44AE-BB33-24133BE8B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927" y="1457325"/>
            <a:ext cx="8096250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009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52CA2E45-5BFD-420F-8AB1-AF20B3B4997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338467" y="624110"/>
                <a:ext cx="9166146" cy="1280890"/>
              </a:xfrm>
            </p:spPr>
            <p:txBody>
              <a:bodyPr>
                <a:noAutofit/>
              </a:bodyPr>
              <a:lstStyle/>
              <a:p>
                <a: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Годинна продуктивність підйомної установки</a:t>
                </a:r>
                <a:br>
                  <a:rPr lang="uk-UA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А</m:t>
                          </m:r>
                        </m:e>
                        <m:sub>
                          <m:r>
                            <a:rPr lang="uk-UA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ч</m:t>
                          </m:r>
                        </m:sub>
                      </m:sSub>
                      <m:r>
                        <a:rPr lang="uk-UA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uk-UA" sz="28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Са</m:t>
                          </m:r>
                          <m:sSub>
                            <m:sSubPr>
                              <m:ctrlPr>
                                <a:rPr lang="uk-UA" sz="2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А</m:t>
                              </m:r>
                            </m:e>
                            <m:sub>
                              <m:r>
                                <a:rPr lang="uk-UA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г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k-UA" sz="2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uk-UA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д</m:t>
                              </m:r>
                            </m:sub>
                          </m:sSub>
                          <m:sSub>
                            <m:sSubPr>
                              <m:ctrlPr>
                                <a:rPr lang="uk-UA" sz="2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uk-UA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ч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uk-UA" sz="2800" dirty="0"/>
              </a:p>
            </p:txBody>
          </p:sp>
        </mc:Choice>
        <mc:Fallback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52CA2E45-5BFD-420F-8AB1-AF20B3B4997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338467" y="624110"/>
                <a:ext cx="9166146" cy="1280890"/>
              </a:xfrm>
              <a:blipFill>
                <a:blip r:embed="rId2"/>
                <a:stretch>
                  <a:fillRect l="-1397" t="-4739" b="-805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>
            <a:extLst>
              <a:ext uri="{FF2B5EF4-FFF2-40B4-BE49-F238E27FC236}">
                <a16:creationId xmlns:a16="http://schemas.microsoft.com/office/drawing/2014/main" id="{882D61D4-1C21-4DDE-81B8-1061EF7DA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3840" y="2351337"/>
            <a:ext cx="8915400" cy="3777622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 С - Коефіцієнт резерву продуктивності підйомної установки, що враховує нерівномірність роботи її, по ПТЕ С = 1,5;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 - коефіцієнт, що враховує видачу породи, якщо вона транспортується установкою, призначеною для корисних копалин, при а &gt; 1,1 виникає необхідність додаткової установки для транспортування тільки породи;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 </a:t>
            </a:r>
            <a:r>
              <a:rPr lang="uk-UA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річна продуктивність підйомної установки з транспортування корисних копалин, т; n </a:t>
            </a:r>
            <a:r>
              <a:rPr lang="uk-UA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розрахункова кількість робочих днів у році, що дорівнює 300;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 </a:t>
            </a:r>
            <a:r>
              <a:rPr lang="uk-UA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год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 розрахункова кількість годин роботи установки на добу з транспортування корисних копалин та породи; підйом розраховують на тризмінну роботу, причому n </a:t>
            </a:r>
            <a:r>
              <a:rPr lang="uk-UA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год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18 год.</a:t>
            </a:r>
          </a:p>
          <a:p>
            <a:pPr marL="0" indent="0"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4026819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D25C6C-2191-4E17-8298-05D75CB17D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502" y="3691135"/>
            <a:ext cx="3296110" cy="2743583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B8BFCE93-B67B-4E74-A620-B2ED2ABE83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2502" y="566678"/>
            <a:ext cx="8134055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Число підйомних операцій на годину</a:t>
            </a: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nп.ч</a:t>
            </a:r>
            <a:r>
              <a:rPr kumimoji="0" lang="uk-UA" altLang="uk-UA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.=1000АчQп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Розрахункова тривалість підйомної операції (с)</a:t>
            </a: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Тр.п</a:t>
            </a:r>
            <a:r>
              <a:rPr kumimoji="0" lang="uk-UA" altLang="uk-UA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.=3600/п </a:t>
            </a:r>
            <a:r>
              <a:rPr kumimoji="0" lang="uk-UA" altLang="uk-UA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п.ч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Тривалість руху підйомних судин</a:t>
            </a: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 </a:t>
            </a:r>
            <a:r>
              <a:rPr kumimoji="0" lang="uk-UA" altLang="uk-UA" sz="20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 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kumimoji="0" lang="uk-UA" altLang="uk-UA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uk-UA" altLang="uk-UA" sz="20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 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 </a:t>
            </a:r>
            <a:r>
              <a:rPr kumimoji="0" lang="uk-UA" altLang="uk-UA" sz="20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                                                                                                            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Тривалість паузи t </a:t>
            </a:r>
            <a:r>
              <a:rPr kumimoji="0" lang="uk-UA" altLang="uk-UA" sz="20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 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одночасному завантаженні та розвантаженні обох підйомних судин приймають для скипів залежно від їх обсягу;</a:t>
            </a: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9878A076-8CE9-4CF2-9765-320C981B1A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9090601"/>
              </p:ext>
            </p:extLst>
          </p:nvPr>
        </p:nvGraphicFramePr>
        <p:xfrm>
          <a:off x="2000251" y="4063161"/>
          <a:ext cx="5195029" cy="7435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0976">
                  <a:extLst>
                    <a:ext uri="{9D8B030D-6E8A-4147-A177-3AD203B41FA5}">
                      <a16:colId xmlns:a16="http://schemas.microsoft.com/office/drawing/2014/main" val="1044475310"/>
                    </a:ext>
                  </a:extLst>
                </a:gridCol>
                <a:gridCol w="557731">
                  <a:extLst>
                    <a:ext uri="{9D8B030D-6E8A-4147-A177-3AD203B41FA5}">
                      <a16:colId xmlns:a16="http://schemas.microsoft.com/office/drawing/2014/main" val="2627938542"/>
                    </a:ext>
                  </a:extLst>
                </a:gridCol>
                <a:gridCol w="569804">
                  <a:extLst>
                    <a:ext uri="{9D8B030D-6E8A-4147-A177-3AD203B41FA5}">
                      <a16:colId xmlns:a16="http://schemas.microsoft.com/office/drawing/2014/main" val="3475219303"/>
                    </a:ext>
                  </a:extLst>
                </a:gridCol>
                <a:gridCol w="570608">
                  <a:extLst>
                    <a:ext uri="{9D8B030D-6E8A-4147-A177-3AD203B41FA5}">
                      <a16:colId xmlns:a16="http://schemas.microsoft.com/office/drawing/2014/main" val="4283961443"/>
                    </a:ext>
                  </a:extLst>
                </a:gridCol>
                <a:gridCol w="570608">
                  <a:extLst>
                    <a:ext uri="{9D8B030D-6E8A-4147-A177-3AD203B41FA5}">
                      <a16:colId xmlns:a16="http://schemas.microsoft.com/office/drawing/2014/main" val="3745366365"/>
                    </a:ext>
                  </a:extLst>
                </a:gridCol>
                <a:gridCol w="570608">
                  <a:extLst>
                    <a:ext uri="{9D8B030D-6E8A-4147-A177-3AD203B41FA5}">
                      <a16:colId xmlns:a16="http://schemas.microsoft.com/office/drawing/2014/main" val="1427370905"/>
                    </a:ext>
                  </a:extLst>
                </a:gridCol>
                <a:gridCol w="569804">
                  <a:extLst>
                    <a:ext uri="{9D8B030D-6E8A-4147-A177-3AD203B41FA5}">
                      <a16:colId xmlns:a16="http://schemas.microsoft.com/office/drawing/2014/main" val="1566822991"/>
                    </a:ext>
                  </a:extLst>
                </a:gridCol>
                <a:gridCol w="684890">
                  <a:extLst>
                    <a:ext uri="{9D8B030D-6E8A-4147-A177-3AD203B41FA5}">
                      <a16:colId xmlns:a16="http://schemas.microsoft.com/office/drawing/2014/main" val="2571131102"/>
                    </a:ext>
                  </a:extLst>
                </a:gridCol>
              </a:tblGrid>
              <a:tr h="4188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uk-UA" sz="1200">
                          <a:effectLst/>
                        </a:rPr>
                        <a:t>Об'єм, м </a:t>
                      </a:r>
                      <a:r>
                        <a:rPr lang="uk-UA" sz="1200" baseline="30000">
                          <a:effectLst/>
                        </a:rPr>
                        <a:t>3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200">
                          <a:effectLst/>
                        </a:rPr>
                        <a:t>9,5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200">
                          <a:effectLst/>
                        </a:rPr>
                        <a:t>11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200">
                          <a:effectLst/>
                        </a:rPr>
                        <a:t>15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200">
                          <a:effectLst/>
                        </a:rPr>
                        <a:t>20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200">
                          <a:effectLst/>
                        </a:rPr>
                        <a:t>25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200">
                          <a:effectLst/>
                        </a:rPr>
                        <a:t>35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200">
                          <a:effectLst/>
                        </a:rPr>
                        <a:t>55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3233779"/>
                  </a:ext>
                </a:extLst>
              </a:tr>
              <a:tr h="3246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uk-UA" sz="1200">
                          <a:effectLst/>
                        </a:rPr>
                        <a:t>Пауза, з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200">
                          <a:effectLst/>
                        </a:rPr>
                        <a:t>11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200">
                          <a:effectLst/>
                        </a:rPr>
                        <a:t>15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200">
                          <a:effectLst/>
                        </a:rPr>
                        <a:t>20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200">
                          <a:effectLst/>
                        </a:rPr>
                        <a:t>25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200">
                          <a:effectLst/>
                        </a:rPr>
                        <a:t>35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200" dirty="0">
                          <a:effectLst/>
                        </a:rPr>
                        <a:t>45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3452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196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13F9E603-62AF-4985-A2E1-D40F75C5A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9234" y="703742"/>
            <a:ext cx="10538085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підйомів клітки паузу з урахуванням часу на подачу і виконання сигналу приймають залежно від довжини платформи вагонетки: для одноповерхових клітей 19 ... 23 с та для двоповерхових 43 ... 51 с. При </a:t>
            </a:r>
            <a:r>
              <a:rPr kumimoji="0" lang="uk-UA" altLang="uk-UA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біциліндроконічних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барабанах для двоповерхових клітей пауза збільшується на 20 с.</a:t>
            </a: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 </a:t>
            </a:r>
            <a:r>
              <a:rPr kumimoji="0" lang="uk-UA" altLang="uk-UA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uk-UA" altLang="uk-UA" sz="2000" b="1" i="0" u="none" strike="noStrike" cap="none" normalizeH="0" baseline="-3000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kumimoji="0" lang="uk-UA" altLang="uk-UA" sz="2000" b="1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посадку і вихід людей з кліті визначають з умови, що на 1 м</a:t>
            </a:r>
            <a:r>
              <a:rPr kumimoji="0" lang="uk-UA" altLang="uk-UA" sz="20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площі підлоги кліті розміщується п'ять осіб і приймається рівною в секундах кількості людей плюс 10 с при одноповерхових клітках і плюс 25 при двоповерхових.</a:t>
            </a: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 </a:t>
            </a:r>
            <a:r>
              <a:rPr kumimoji="0" lang="uk-UA" alt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kumimoji="0" lang="uk-UA" altLang="uk-UA" sz="2000" b="1" i="0" u="none" strike="noStrike" cap="none" normalizeH="0" baseline="-3000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</a:t>
            </a:r>
            <a:r>
              <a:rPr kumimoji="0" lang="uk-UA" altLang="uk-UA" sz="20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виконанні допоміжних операцій, хв: на завантаження та вивантаження довгого лісу, що спускається безпосередньо в кліті, - 30; на завантаження та розвантаження рейок - 40; на завантаження та розвантаження кліті при спуску платформи (вагонетки) з лісом - 1; на завантаження та розвантаження кліті при спуску вибухових речовин - 2.</a:t>
            </a: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kumimoji="0" lang="uk-UA" altLang="uk-UA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бадьєвій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зупинці час </a:t>
            </a:r>
            <a:r>
              <a:rPr kumimoji="0" lang="uk-UA" altLang="uk-UA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kumimoji="0" lang="uk-UA" altLang="uk-UA" sz="2000" b="1" i="1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kumimoji="0" lang="uk-UA" altLang="uk-UA" sz="20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визначають за операціями на верхньому приймальному майданчику, так як операції в </a:t>
            </a:r>
            <a:r>
              <a:rPr kumimoji="0" lang="uk-UA" altLang="uk-UA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вибої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стовбура, відчеплення і причіпки бадді займають менше часу; </a:t>
            </a:r>
            <a:r>
              <a:rPr kumimoji="0" lang="uk-UA" altLang="uk-UA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kumimoji="0" lang="uk-UA" altLang="uk-UA" sz="2000" b="1" i="1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kumimoji="0" lang="uk-UA" altLang="uk-UA" sz="20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50 ... 60 с.</a:t>
            </a: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930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630F1FE-36BD-44DE-917C-2BD9F29C988A}"/>
              </a:ext>
            </a:extLst>
          </p:cNvPr>
          <p:cNvSpPr txBox="1"/>
          <p:nvPr/>
        </p:nvSpPr>
        <p:spPr>
          <a:xfrm>
            <a:off x="494675" y="1277389"/>
            <a:ext cx="685050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ctr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 </a:t>
            </a:r>
            <a:r>
              <a:rPr lang="uk-UA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α </a:t>
            </a:r>
            <a:r>
              <a:rPr lang="uk-UA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uk-UA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cp</a:t>
            </a:r>
            <a:r>
              <a:rPr lang="uk-UA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 </a:t>
            </a:r>
            <a:endParaRPr lang="uk-U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 </a:t>
            </a:r>
            <a:r>
              <a:rPr lang="uk-UA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 </a:t>
            </a:r>
            <a:r>
              <a:rPr lang="uk-UA" sz="1800" b="1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uk-UA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множник швидкості – відношення максимальної швидкості до середньої; при застосовуваних на даний час діаграмах швидкості руху підйомних судин </a:t>
            </a:r>
            <a:r>
              <a:rPr lang="uk-UA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 </a:t>
            </a:r>
            <a:r>
              <a:rPr lang="uk-UA" sz="1800" b="1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1,15 ... 1,35.</a:t>
            </a:r>
            <a:endParaRPr lang="uk-U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підйомі-спуску людей по вертикальним виробленням максимальна швидкість руху клітей ПБ не повинна перевищувати 12 м/с, при транспортуванні вантажів - визначається проектом.</a:t>
            </a:r>
            <a:endParaRPr lang="uk-U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5433AA3-8DE8-46B1-B749-D2582A94A404}"/>
                  </a:ext>
                </a:extLst>
              </p:cNvPr>
              <p:cNvSpPr txBox="1"/>
              <p:nvPr/>
            </p:nvSpPr>
            <p:spPr>
              <a:xfrm>
                <a:off x="1747271" y="216432"/>
                <a:ext cx="5147485" cy="11519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indent="457200" algn="just"/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Середня швидкість підйому (м/с)</a:t>
                </a:r>
                <a:endParaRPr lang="uk-UA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457200" algn="ctr"/>
                <a14:m>
                  <m:oMath xmlns:m="http://schemas.openxmlformats.org/officeDocument/2006/math">
                    <m:sSub>
                      <m:sSub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𝑐𝑝</m:t>
                        </m:r>
                      </m:sub>
                    </m:sSub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𝐻</m:t>
                        </m:r>
                      </m:num>
                      <m:den>
                        <m:sSub>
                          <m:sSubPr>
                            <m:ctrlP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𝑝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                                       Орієнтовно максимальна швидкість підйому</a:t>
                </a:r>
                <a:endParaRPr lang="uk-UA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5433AA3-8DE8-46B1-B749-D2582A94A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7271" y="216432"/>
                <a:ext cx="5147485" cy="1151918"/>
              </a:xfrm>
              <a:prstGeom prst="rect">
                <a:avLst/>
              </a:prstGeom>
              <a:blipFill>
                <a:blip r:embed="rId2"/>
                <a:stretch>
                  <a:fillRect t="-3191" b="-797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704DCD2-6245-4BFE-82BE-261F9086C79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6" t="5601" r="18308" b="17755"/>
          <a:stretch/>
        </p:blipFill>
        <p:spPr bwMode="auto">
          <a:xfrm>
            <a:off x="7345180" y="216432"/>
            <a:ext cx="4781864" cy="49389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7867B1A-55CD-4021-B917-E493F4D1153C}"/>
              </a:ext>
            </a:extLst>
          </p:cNvPr>
          <p:cNvSpPr txBox="1"/>
          <p:nvPr/>
        </p:nvSpPr>
        <p:spPr>
          <a:xfrm>
            <a:off x="7990909" y="5252139"/>
            <a:ext cx="38574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Трьохперіодні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діаграми швидкості (а) та прискорення (б)</a:t>
            </a:r>
            <a:endParaRPr lang="uk-U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005396-6398-42EA-A096-E7F8BC7429FF}"/>
              </a:ext>
            </a:extLst>
          </p:cNvPr>
          <p:cNvSpPr txBox="1"/>
          <p:nvPr/>
        </p:nvSpPr>
        <p:spPr>
          <a:xfrm>
            <a:off x="494675" y="3225248"/>
            <a:ext cx="721756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Графічне зображення зміни швидкості підйомних судин, залежно від часу, називається діаграмою швидкості підйому.</a:t>
            </a:r>
            <a:endParaRPr lang="uk-U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Заданими визначення елементів діаграми швидкості є: розрахункова тривалість руху підйомних судин Т </a:t>
            </a:r>
            <a:r>
              <a:rPr lang="uk-UA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(с); шлях (висота) підйому H — відстань від нижньої до верхнього приймального майданчика, причому при скіповому підйомі нижньої приймальної площадки відповідає рівень завантаження скіпу в зумпфі, м; прискорення a </a:t>
            </a:r>
            <a:r>
              <a:rPr lang="uk-UA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згідно ПТЕ, при спуску і підйомі людей приймається не більше 1 м/с </a:t>
            </a:r>
            <a:r>
              <a:rPr lang="uk-UA" sz="1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для вантажних підйомів величина прискорення визначається проектом; уповільнення а </a:t>
            </a:r>
            <a:r>
              <a:rPr lang="uk-UA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має перевищувати 0,75 м/с.</a:t>
            </a:r>
            <a:endParaRPr lang="uk-U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/>
            <a:r>
              <a:rPr lang="uk-UA" sz="1800" spc="26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Трьохперіодні</a:t>
            </a:r>
            <a:r>
              <a:rPr lang="uk-UA" sz="1800" spc="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діаграми швидкості та прискорення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застосовують при клітковому підйомі.</a:t>
            </a:r>
            <a:endParaRPr lang="uk-U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51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05D9D8F-7B45-482C-B354-6330D75E44EB}"/>
                  </a:ext>
                </a:extLst>
              </p:cNvPr>
              <p:cNvSpPr txBox="1"/>
              <p:nvPr/>
            </p:nvSpPr>
            <p:spPr>
              <a:xfrm>
                <a:off x="1214204" y="260411"/>
                <a:ext cx="10687986" cy="45999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indent="457200" algn="just"/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Максимальна швидкість підйому. Шлях підйомних судин під час однієї підйомної операції складається із шляхів h </a:t>
                </a:r>
                <a:r>
                  <a:rPr lang="uk-UA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1 </a:t>
                </a:r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h </a:t>
                </a:r>
                <a:r>
                  <a:rPr lang="uk-UA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 </a:t>
                </a:r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і h </a:t>
                </a:r>
                <a:r>
                  <a:rPr lang="uk-UA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3 </a:t>
                </a:r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пройдених судинами відповідно під час прискореного t </a:t>
                </a:r>
                <a:r>
                  <a:rPr lang="uk-UA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1 </a:t>
                </a:r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рівномірного t </a:t>
                </a:r>
                <a:r>
                  <a:rPr lang="uk-UA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 </a:t>
                </a:r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і уповільненого t </a:t>
                </a:r>
                <a:r>
                  <a:rPr lang="uk-UA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3 </a:t>
                </a:r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руху, тобто.</a:t>
                </a:r>
                <a:endParaRPr lang="uk-UA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457200" algn="ctr"/>
                <a:r>
                  <a:rPr lang="uk-UA" sz="1800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 = h </a:t>
                </a:r>
                <a:r>
                  <a:rPr lang="uk-UA" sz="1800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1 </a:t>
                </a:r>
                <a:r>
                  <a:rPr lang="uk-UA" sz="1800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+h </a:t>
                </a:r>
                <a:r>
                  <a:rPr lang="uk-UA" sz="1800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 </a:t>
                </a:r>
                <a:r>
                  <a:rPr lang="uk-UA" sz="1800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+h </a:t>
                </a:r>
                <a:r>
                  <a:rPr lang="uk-UA" sz="1800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3</a:t>
                </a:r>
                <a:r>
                  <a:rPr lang="uk-UA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                                                                              </a:t>
                </a:r>
                <a:endParaRPr lang="uk-UA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457200" algn="just"/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Виразивши шлях через максимальну розрахункову швидкість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uk-UA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Р.М</m:t>
                        </m:r>
                      </m:sub>
                    </m:sSub>
                  </m:oMath>
                </a14:m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і тривалості руху t </a:t>
                </a:r>
                <a:r>
                  <a:rPr lang="uk-UA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1 </a:t>
                </a:r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t </a:t>
                </a:r>
                <a:r>
                  <a:rPr lang="uk-UA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 </a:t>
                </a:r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і t </a:t>
                </a:r>
                <a:r>
                  <a:rPr lang="uk-UA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3 </a:t>
                </a:r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маємо:</a:t>
                </a:r>
                <a:endParaRPr lang="uk-UA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457200" algn="ctr"/>
                <a14:m>
                  <m:oMath xmlns:m="http://schemas.openxmlformats.org/officeDocument/2006/math"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𝐻</m:t>
                    </m:r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р.м.</m:t>
                            </m:r>
                          </m:sub>
                        </m:sSub>
                        <m:sSub>
                          <m:sSubPr>
                            <m:ctrlP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р.м.</m:t>
                        </m:r>
                      </m:sub>
                    </m:sSub>
                    <m:sSub>
                      <m:sSub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р.м.</m:t>
                            </m:r>
                          </m:sub>
                        </m:sSub>
                        <m:sSub>
                          <m:sSubPr>
                            <m:ctrlP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num>
                      <m:den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р.м.</m:t>
                        </m:r>
                      </m:sub>
                    </m:sSub>
                    <m:f>
                      <m:f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+2</m:t>
                        </m:r>
                        <m:sSub>
                          <m:sSubPr>
                            <m:ctrlP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num>
                      <m:den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  <a:endParaRPr lang="uk-UA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457200" algn="ctr"/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 </a:t>
                </a:r>
                <a:endParaRPr lang="uk-UA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449580" algn="just"/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Так як тривалість руху підйомних. судин за час однієї підйомної операції </a:t>
                </a:r>
                <a:endParaRPr lang="uk-UA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449580" algn="ctr"/>
                <a:r>
                  <a:rPr lang="uk-UA" sz="1800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 </a:t>
                </a:r>
                <a:r>
                  <a:rPr lang="uk-UA" sz="1800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 </a:t>
                </a:r>
                <a:r>
                  <a:rPr lang="uk-UA" sz="1800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=t </a:t>
                </a:r>
                <a:r>
                  <a:rPr lang="uk-UA" sz="1800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1 </a:t>
                </a:r>
                <a:r>
                  <a:rPr lang="uk-UA" sz="1800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+t </a:t>
                </a:r>
                <a:r>
                  <a:rPr lang="uk-UA" sz="1800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 </a:t>
                </a:r>
                <a:r>
                  <a:rPr lang="uk-UA" sz="1800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+t </a:t>
                </a:r>
                <a:r>
                  <a:rPr lang="uk-UA" sz="1800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3</a:t>
                </a:r>
                <a:endParaRPr lang="uk-UA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449580" algn="just"/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тоді</a:t>
                </a:r>
                <a:endParaRPr lang="uk-UA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45720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𝐻</m:t>
                      </m:r>
                      <m:r>
                        <a:rPr lang="uk-UA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uk-UA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uk-UA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𝑝𝑚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uk-UA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𝑝𝑚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den>
                          </m:f>
                        </m:num>
                        <m:den>
                          <m:r>
                            <a:rPr lang="uk-UA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uk-UA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uk-UA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uk-UA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𝑝𝑚</m:t>
                          </m:r>
                        </m:sub>
                      </m:sSub>
                    </m:oMath>
                  </m:oMathPara>
                </a14:m>
                <a:endParaRPr lang="uk-UA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457200" algn="just"/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Отже ,</a:t>
                </a:r>
                <a:endParaRPr lang="uk-UA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𝑝𝑚</m:t>
                        </m:r>
                      </m:sub>
                      <m:sup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f>
                      <m:f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uk-UA" sz="20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uk-UA" sz="20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sSub>
                      <m:sSub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sSub>
                      <m:sSub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𝑝𝑚</m:t>
                        </m:r>
                      </m:sub>
                    </m:sSub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+2</m:t>
                    </m:r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𝐻</m:t>
                    </m:r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endParaRPr lang="uk-UA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05D9D8F-7B45-482C-B354-6330D75E44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4204" y="260411"/>
                <a:ext cx="10687986" cy="4599914"/>
              </a:xfrm>
              <a:prstGeom prst="rect">
                <a:avLst/>
              </a:prstGeom>
              <a:blipFill>
                <a:blip r:embed="rId2"/>
                <a:stretch>
                  <a:fillRect l="-456" t="-796" r="-51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09B0E22-814B-45EB-BE3F-0C58BDD2D6F1}"/>
                  </a:ext>
                </a:extLst>
              </p:cNvPr>
              <p:cNvSpPr txBox="1"/>
              <p:nvPr/>
            </p:nvSpPr>
            <p:spPr>
              <a:xfrm>
                <a:off x="1723869" y="4860325"/>
                <a:ext cx="7165298" cy="5422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indent="457200" algn="just"/>
                <a:r>
                  <a:rPr lang="uk-UA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модуль прискорень (м/с</a:t>
                </a:r>
                <a:r>
                  <a:rPr lang="uk-UA" sz="1600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</a:t>
                </a:r>
                <a:r>
                  <a:rPr lang="uk-UA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                    </a:t>
                </a:r>
                <a14:m>
                  <m:oMath xmlns:m="http://schemas.openxmlformats.org/officeDocument/2006/math">
                    <m:r>
                      <a:rPr lang="uk-UA" sz="2000" b="0" i="0" smtClean="0">
                        <a:effectLst/>
                        <a:latin typeface="Cambria Math" panose="02040503050406030204" pitchFamily="18" charset="0"/>
                      </a:rPr>
                      <m:t>   </m:t>
                    </m:r>
                    <m:sSub>
                      <m:sSub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b>
                    </m:sSub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k-UA" sz="20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uk-UA" sz="20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k-UA" sz="20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uk-UA" sz="20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</m:oMath>
                </a14:m>
                <a:endParaRPr lang="uk-UA" sz="20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09B0E22-814B-45EB-BE3F-0C58BDD2D6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3869" y="4860325"/>
                <a:ext cx="7165298" cy="5422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2DE54FC-1A2F-4FBC-9DFC-99CE2066C6B1}"/>
                  </a:ext>
                </a:extLst>
              </p:cNvPr>
              <p:cNvSpPr txBox="1"/>
              <p:nvPr/>
            </p:nvSpPr>
            <p:spPr>
              <a:xfrm>
                <a:off x="3841230" y="5402525"/>
                <a:ext cx="6093500" cy="9022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indent="457200" algn="just"/>
                <a:r>
                  <a:rPr lang="uk-UA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остаточно (м/с)</a:t>
                </a:r>
                <a:endParaRPr lang="uk-UA" sz="11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k-UA" sz="18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uk-UA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𝑝𝑚</m:t>
                        </m:r>
                      </m:sub>
                    </m:sSub>
                    <m:r>
                      <a:rPr lang="uk-UA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uk-UA" sz="18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uk-UA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b>
                    </m:sSub>
                    <m:sSub>
                      <m:sSubPr>
                        <m:ctrlPr>
                          <a:rPr lang="uk-UA" sz="18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uk-UA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uk-UA" sz="1800" i="1">
                            <a:effectLst/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k-UA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uk-UA" sz="18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sub>
                        </m:sSub>
                        <m:sSub>
                          <m:sSubPr>
                            <m:ctrlPr>
                              <a:rPr lang="uk-UA" sz="18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</m:sSub>
                        <m:sSup>
                          <m:sSupPr>
                            <m:ctrlPr>
                              <a:rPr lang="uk-UA" sz="18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uk-UA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uk-UA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uk-UA" sz="18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uk-UA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</m:rad>
                  </m:oMath>
                </a14:m>
                <a:r>
                  <a:rPr lang="uk-UA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endParaRPr lang="uk-UA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2DE54FC-1A2F-4FBC-9DFC-99CE2066C6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1230" y="5402525"/>
                <a:ext cx="6093500" cy="902235"/>
              </a:xfrm>
              <a:prstGeom prst="rect">
                <a:avLst/>
              </a:prstGeom>
              <a:blipFill>
                <a:blip r:embed="rId4"/>
                <a:stretch>
                  <a:fillRect t="-202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01" name="Picture 5" descr="Картинка на річницю початку війни">
            <a:extLst>
              <a:ext uri="{FF2B5EF4-FFF2-40B4-BE49-F238E27FC236}">
                <a16:creationId xmlns:a16="http://schemas.microsoft.com/office/drawing/2014/main" id="{436C0D3A-6975-4395-8100-D574CD75D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7652" y="3225040"/>
            <a:ext cx="3519267" cy="3519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98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CDAA529-F6E8-4BE7-9043-302FF4049469}"/>
                  </a:ext>
                </a:extLst>
              </p:cNvPr>
              <p:cNvSpPr txBox="1"/>
              <p:nvPr/>
            </p:nvSpPr>
            <p:spPr>
              <a:xfrm>
                <a:off x="707036" y="873044"/>
                <a:ext cx="10777927" cy="51119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indent="457200" algn="just"/>
                <a:r>
                  <a:rPr lang="uk-UA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За даними про підйомні машини визначають фактичну максимальну швидкість підйомних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𝑀𝐴𝑋</m:t>
                        </m:r>
                      </m:sub>
                    </m:sSub>
                  </m:oMath>
                </a14:m>
                <a:r>
                  <a:rPr lang="uk-UA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судин , причому для забезпечення заданої продуктивності необхідно, щоб v </a:t>
                </a:r>
                <a:r>
                  <a:rPr lang="uk-UA" sz="2000" baseline="-250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max</a:t>
                </a:r>
                <a:r>
                  <a:rPr lang="uk-UA" sz="20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≥</a:t>
                </a:r>
                <a:r>
                  <a:rPr lang="uk-UA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 </a:t>
                </a:r>
                <a:r>
                  <a:rPr lang="uk-UA" sz="2000" baseline="-250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р.м</a:t>
                </a:r>
                <a:r>
                  <a:rPr lang="uk-UA" sz="20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 .</a:t>
                </a:r>
                <a:endParaRPr lang="uk-UA" sz="2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457200" algn="just"/>
                <a:r>
                  <a:rPr lang="uk-UA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2. Тривалість (с) та шлях (м) прискореного руху</a:t>
                </a:r>
              </a:p>
              <a:p>
                <a:pPr indent="457200" algn="r"/>
                <a14:m>
                  <m:oMath xmlns:m="http://schemas.openxmlformats.org/officeDocument/2006/math">
                    <m:sSub>
                      <m:sSub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𝑚𝑎𝑥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                                        (50)</a:t>
                </a:r>
              </a:p>
              <a:p>
                <a:pPr indent="457200" algn="r"/>
                <a14:m>
                  <m:oMath xmlns:m="http://schemas.openxmlformats.org/officeDocument/2006/math">
                    <m:sSub>
                      <m:sSub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h</m:t>
                        </m:r>
                      </m:e>
                      <m:sub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𝑣</m:t>
                            </m:r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</m:t>
                            </m:r>
                          </m:e>
                          <m:sub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𝑚𝑎𝑥</m:t>
                            </m:r>
                          </m:sub>
                        </m:sSub>
                      </m:num>
                      <m:den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k-UA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                                       (51)</a:t>
                </a:r>
              </a:p>
              <a:p>
                <a:pPr indent="457200" algn="just"/>
                <a:r>
                  <a:rPr lang="uk-UA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3. Те ж, сповільненого руху</a:t>
                </a:r>
              </a:p>
              <a:p>
                <a:pPr indent="457200" algn="r"/>
                <a14:m>
                  <m:oMath xmlns:m="http://schemas.openxmlformats.org/officeDocument/2006/math">
                    <m:sSub>
                      <m:sSub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𝑚𝑎𝑥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                                        (52)</a:t>
                </a:r>
              </a:p>
              <a:p>
                <a:pPr indent="457200" algn="r"/>
                <a14:m>
                  <m:oMath xmlns:m="http://schemas.openxmlformats.org/officeDocument/2006/math">
                    <m:sSub>
                      <m:sSub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h</m:t>
                        </m:r>
                      </m:e>
                      <m:sub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𝑣</m:t>
                            </m:r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3</m:t>
                            </m:r>
                          </m:e>
                          <m:sub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𝑚𝑎𝑥</m:t>
                            </m:r>
                          </m:sub>
                        </m:sSub>
                      </m:num>
                      <m:den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k-UA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                                      (53)</a:t>
                </a:r>
              </a:p>
              <a:p>
                <a:pPr indent="457200" algn="just"/>
                <a:r>
                  <a:rPr lang="uk-UA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4. Шлях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h</m:t>
                        </m:r>
                      </m:e>
                      <m:sub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k-UA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та тривалість рівномірного руху</a:t>
                </a:r>
              </a:p>
              <a:p>
                <a:pPr indent="457200" algn="r"/>
                <a:r>
                  <a:rPr lang="uk-UA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 </a:t>
                </a:r>
                <a:r>
                  <a:rPr lang="uk-UA" sz="20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 </a:t>
                </a:r>
                <a:r>
                  <a:rPr lang="uk-UA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= H - h </a:t>
                </a:r>
                <a:r>
                  <a:rPr lang="uk-UA" sz="20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1 </a:t>
                </a:r>
                <a:r>
                  <a:rPr lang="uk-UA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- h </a:t>
                </a:r>
                <a:r>
                  <a:rPr lang="uk-UA" sz="20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3                                                                                                    </a:t>
                </a:r>
                <a:r>
                  <a:rPr lang="uk-UA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(54)</a:t>
                </a:r>
              </a:p>
              <a:p>
                <a:pPr indent="457200" algn="r"/>
                <a14:m>
                  <m:oMath xmlns:m="http://schemas.openxmlformats.org/officeDocument/2006/math">
                    <m:sSub>
                      <m:sSub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uk-UA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𝑚𝑎𝑥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                                         55)</a:t>
                </a:r>
              </a:p>
              <a:p>
                <a:pPr indent="457200" algn="just"/>
                <a:r>
                  <a:rPr lang="uk-UA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5. Тривалість руху підйомних судин (с)</a:t>
                </a:r>
              </a:p>
              <a:p>
                <a:pPr indent="457200" algn="r"/>
                <a:r>
                  <a:rPr lang="uk-UA" sz="2000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T=t </a:t>
                </a:r>
                <a:r>
                  <a:rPr lang="uk-UA" sz="2000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1 </a:t>
                </a:r>
                <a:r>
                  <a:rPr lang="uk-UA" sz="2000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+t </a:t>
                </a:r>
                <a:r>
                  <a:rPr lang="uk-UA" sz="2000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 </a:t>
                </a:r>
                <a:r>
                  <a:rPr lang="uk-UA" sz="2000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+t </a:t>
                </a:r>
                <a:r>
                  <a:rPr lang="uk-UA" sz="2000" b="1" i="1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3     </a:t>
                </a:r>
                <a:r>
                  <a:rPr lang="uk-UA" sz="20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                                                                  </a:t>
                </a:r>
                <a:r>
                  <a:rPr lang="uk-UA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(56)</a:t>
                </a:r>
              </a:p>
              <a:p>
                <a:pPr indent="457200" algn="just"/>
                <a:endParaRPr lang="uk-UA" sz="20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CDAA529-F6E8-4BE7-9043-302FF40494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036" y="873044"/>
                <a:ext cx="10777927" cy="5111912"/>
              </a:xfrm>
              <a:prstGeom prst="rect">
                <a:avLst/>
              </a:prstGeom>
              <a:blipFill>
                <a:blip r:embed="rId2"/>
                <a:stretch>
                  <a:fillRect t="-596" r="-566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72E97E4-A80A-45A1-8047-3A04661725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818" y="4513549"/>
            <a:ext cx="2044222" cy="2208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904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5CFD5E9-92D6-44F4-9541-16A50D349120}"/>
                  </a:ext>
                </a:extLst>
              </p:cNvPr>
              <p:cNvSpPr txBox="1"/>
              <p:nvPr/>
            </p:nvSpPr>
            <p:spPr>
              <a:xfrm>
                <a:off x="702365" y="1134906"/>
                <a:ext cx="7633252" cy="49539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indent="457200" algn="just"/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З іншого боку, якщо у формулу (56) підставити t </a:t>
                </a:r>
                <a:r>
                  <a:rPr lang="uk-UA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1 </a:t>
                </a:r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і t </a:t>
                </a:r>
                <a:r>
                  <a:rPr lang="uk-UA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3 </a:t>
                </a:r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з (40) і (42), а замість t </a:t>
                </a:r>
                <a:r>
                  <a:rPr lang="uk-UA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 </a:t>
                </a:r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- його значення   (55), то</a:t>
                </a:r>
                <a:endParaRPr lang="uk-UA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457200"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𝑇</m:t>
                      </m:r>
                      <m:r>
                        <a:rPr lang="uk-UA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uk-UA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Н</m:t>
                          </m:r>
                        </m:num>
                        <m:den>
                          <m:sSub>
                            <m:sSubPr>
                              <m:ctrlPr>
                                <a:rPr lang="uk-UA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𝑚𝑎𝑥</m:t>
                              </m:r>
                            </m:sub>
                          </m:sSub>
                        </m:den>
                      </m:f>
                      <m:r>
                        <a:rPr lang="uk-UA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uk-UA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k-UA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uk-UA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𝑚𝑎𝑥</m:t>
                              </m:r>
                            </m:sub>
                          </m:sSub>
                        </m:num>
                        <m:den>
                          <m:r>
                            <a:rPr lang="uk-UA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uk-UA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uk-UA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uk-UA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uk-UA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uk-UA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uk-UA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uk-UA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uk-UA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uk-UA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uk-UA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uk-UA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uk-UA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uk-UA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457200" algn="r"/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                             (57)</a:t>
                </a:r>
                <a:endParaRPr lang="uk-UA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457200" algn="just"/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При правильному розрахунку величина T за формулами (56) та (57) </a:t>
                </a:r>
                <a:r>
                  <a:rPr lang="uk-UA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однакова</a:t>
                </a:r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  <a:endParaRPr lang="uk-UA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457200" algn="just"/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Формула (57), так само як і наведені нижче формули (73) і (80), використовують не тільки для перевірки правильності розрахунку діаграм швидкості, але і для визначення в установках, що експлуатуються, величини Т, що необхідно при перебування можливої пропускної здатності підйомної установки.</a:t>
                </a:r>
                <a:endParaRPr lang="uk-UA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457200" algn="just"/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Так як v </a:t>
                </a:r>
                <a:r>
                  <a:rPr lang="uk-UA" sz="1800" baseline="-250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max</a:t>
                </a:r>
                <a:r>
                  <a:rPr lang="uk-UA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≥ v </a:t>
                </a:r>
                <a:r>
                  <a:rPr lang="uk-UA" sz="1800" baseline="-250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pm</a:t>
                </a:r>
                <a:r>
                  <a:rPr lang="uk-UA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то Т ≤ Т </a:t>
                </a:r>
                <a:r>
                  <a:rPr lang="uk-UA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р </a:t>
                </a:r>
                <a:r>
                  <a:rPr lang="uk-UA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і тому фактичний коефіцієнт резерву продуктивності підйомної установки буде рівною або більше розрахункового.</a:t>
                </a:r>
                <a:endParaRPr lang="uk-UA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0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с</m:t>
                          </m:r>
                        </m:e>
                        <m:sub>
                          <m:r>
                            <a:rPr lang="uk-UA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ф</m:t>
                          </m:r>
                        </m:sub>
                      </m:sSub>
                      <m:r>
                        <a:rPr lang="uk-UA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uk-UA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С</m:t>
                      </m:r>
                      <m:f>
                        <m:fPr>
                          <m:ctrlPr>
                            <a:rPr lang="uk-UA" sz="20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Т</m:t>
                              </m:r>
                            </m:e>
                            <m:sub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р</m:t>
                              </m:r>
                            </m:sub>
                          </m:sSub>
                          <m:r>
                            <a:rPr lang="uk-UA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п</m:t>
                              </m:r>
                            </m:sub>
                          </m:sSub>
                        </m:num>
                        <m:den>
                          <m:r>
                            <a:rPr lang="uk-UA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Т</m:t>
                          </m:r>
                          <m:r>
                            <a:rPr lang="uk-UA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п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uk-UA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5CFD5E9-92D6-44F4-9541-16A50D3491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365" y="1134906"/>
                <a:ext cx="7633252" cy="4953920"/>
              </a:xfrm>
              <a:prstGeom prst="rect">
                <a:avLst/>
              </a:prstGeom>
              <a:blipFill>
                <a:blip r:embed="rId2"/>
                <a:stretch>
                  <a:fillRect l="-639" t="-615" r="-71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EA8CCE-47EA-4F06-AE20-BA952F286B81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6" t="5601" r="18308" b="17755"/>
          <a:stretch/>
        </p:blipFill>
        <p:spPr bwMode="auto">
          <a:xfrm>
            <a:off x="8335616" y="1470991"/>
            <a:ext cx="3791427" cy="36843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BFDFF8E-4948-40C2-B31A-8E95B01130BF}"/>
              </a:ext>
            </a:extLst>
          </p:cNvPr>
          <p:cNvSpPr txBox="1"/>
          <p:nvPr/>
        </p:nvSpPr>
        <p:spPr>
          <a:xfrm>
            <a:off x="7990909" y="5252139"/>
            <a:ext cx="38574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Трьохперіодні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діаграми швидкості (а) та прискорення (б)</a:t>
            </a:r>
            <a:endParaRPr lang="uk-U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435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7AA218-B442-4010-B729-EF26DAD5F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87855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Контрольні питання: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B5B68A-341D-4867-92E9-447293194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4324" y="1540188"/>
            <a:ext cx="9059449" cy="4529307"/>
          </a:xfrm>
        </p:spPr>
        <p:txBody>
          <a:bodyPr>
            <a:noAutofit/>
          </a:bodyPr>
          <a:lstStyle/>
          <a:p>
            <a:pPr>
              <a:buAutoNum type="arabicPeriod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 основні параметри необхідні для розрахунку кінематики піднімальних систем?</a:t>
            </a:r>
          </a:p>
          <a:p>
            <a:pPr>
              <a:buAutoNum type="arabicPeriod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Виходячи з якого параметру визначається годинна продуктивність піднімальної установки?</a:t>
            </a:r>
          </a:p>
          <a:p>
            <a:pPr>
              <a:buAutoNum type="arabicPeriod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необхідно враховувати при розрахунку числа піднімальних операцій за годину?</a:t>
            </a:r>
          </a:p>
          <a:p>
            <a:pPr>
              <a:buAutoNum type="arabicPeriod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якого показника залежить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тривалість паузи </a:t>
            </a:r>
            <a:r>
              <a:rPr lang="uk-UA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uk-UA" sz="2000" baseline="-25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одночасному завантаженні та розвантаженні обох підйомних судин приймають для скипів ?</a:t>
            </a:r>
          </a:p>
          <a:p>
            <a:pPr>
              <a:buAutoNum type="arabicPeriod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 до перевозки людей в кліті.</a:t>
            </a:r>
          </a:p>
          <a:p>
            <a:pPr>
              <a:buAutoNum type="arabicPeriod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 руху підйомних сосудів.</a:t>
            </a:r>
          </a:p>
          <a:p>
            <a:pPr>
              <a:buAutoNum type="arabicPeriod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 до прискорення піднімальних установок.</a:t>
            </a:r>
          </a:p>
          <a:p>
            <a:pPr>
              <a:buAutoNum type="arabicPeriod"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A7827C-272C-4595-89D7-5C571A5764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8070" y="4508657"/>
            <a:ext cx="2255220" cy="202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00481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83</TotalTime>
  <Words>1140</Words>
  <Application>Microsoft Office PowerPoint</Application>
  <PresentationFormat>Широкоэкранный</PresentationFormat>
  <Paragraphs>87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Cambria Math</vt:lpstr>
      <vt:lpstr>Century Gothic</vt:lpstr>
      <vt:lpstr>Times New Roman</vt:lpstr>
      <vt:lpstr>Wingdings 3</vt:lpstr>
      <vt:lpstr>Легкий дым</vt:lpstr>
      <vt:lpstr>         Тема 5.3. Кінематика та динаміка підйомних систем з органами навивки постійного радіусу   Тема 5.3.1 Тривалість підйомної операції. Вимоги ПБ та ПТЕ </vt:lpstr>
      <vt:lpstr>Годинна продуктивність підйомної установки А_ч=(СаА_г)/(n_д n_ч 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Контрольні питання: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5.3. Кінематика та динаміка підйомних систем з органами навивки постійного радіусу          Тема 5.3.1 Тривалість підйомної операції. Вимоги ПБ та ПТЕ</dc:title>
  <dc:creator>Виктория Шарина</dc:creator>
  <cp:lastModifiedBy>Виктория Шарина</cp:lastModifiedBy>
  <cp:revision>7</cp:revision>
  <dcterms:created xsi:type="dcterms:W3CDTF">2023-04-02T17:59:59Z</dcterms:created>
  <dcterms:modified xsi:type="dcterms:W3CDTF">2023-04-02T19:23:22Z</dcterms:modified>
</cp:coreProperties>
</file>