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59" r:id="rId6"/>
    <p:sldId id="271" r:id="rId7"/>
    <p:sldId id="260" r:id="rId8"/>
    <p:sldId id="261" r:id="rId9"/>
    <p:sldId id="263" r:id="rId10"/>
    <p:sldId id="270" r:id="rId11"/>
    <p:sldId id="265" r:id="rId12"/>
    <p:sldId id="264" r:id="rId13"/>
    <p:sldId id="278" r:id="rId14"/>
    <p:sldId id="266" r:id="rId15"/>
    <p:sldId id="267" r:id="rId16"/>
    <p:sldId id="277" r:id="rId17"/>
    <p:sldId id="268" r:id="rId18"/>
    <p:sldId id="269" r:id="rId19"/>
    <p:sldId id="284" r:id="rId20"/>
    <p:sldId id="285" r:id="rId21"/>
    <p:sldId id="286" r:id="rId22"/>
    <p:sldId id="280" r:id="rId23"/>
    <p:sldId id="281" r:id="rId24"/>
    <p:sldId id="282" r:id="rId25"/>
    <p:sldId id="279" r:id="rId26"/>
    <p:sldId id="283" r:id="rId27"/>
    <p:sldId id="272" r:id="rId28"/>
    <p:sldId id="274" r:id="rId29"/>
    <p:sldId id="275" r:id="rId30"/>
    <p:sldId id="27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6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.uk-ua.nina.az/%D0%93%D1%96%D0%B4%D1%80%D0%BE%D1%81%D1%83%D0%BC%D1%96%D1%88.htm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hyperlink" Target="https://www.wiki.uk-ua.nina.az/%D0%95%D0%B6%D0%B5%D0%BA%D1%82%D0%BE%D1%80.html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358246" cy="936104"/>
          </a:xfrm>
        </p:spPr>
        <p:txBody>
          <a:bodyPr/>
          <a:lstStyle/>
          <a:p>
            <a:pPr marL="182880" indent="0" algn="ctr">
              <a:buNone/>
            </a:pP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3. Шахтні водовідливні установки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33894" t="13793" r="35479" b="16515"/>
          <a:stretch/>
        </p:blipFill>
        <p:spPr bwMode="auto">
          <a:xfrm>
            <a:off x="428596" y="1285860"/>
            <a:ext cx="3312368" cy="4547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AutoShape 2" descr="Водовідливна установка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Символы украины рисунки - 64 фото"/>
          <p:cNvPicPr>
            <a:picLocks noChangeAspect="1" noChangeArrowheads="1"/>
          </p:cNvPicPr>
          <p:nvPr/>
        </p:nvPicPr>
        <p:blipFill>
          <a:blip r:embed="rId3" cstate="print"/>
          <a:srcRect l="7854" t="7895" r="5748" b="10526"/>
          <a:stretch>
            <a:fillRect/>
          </a:stretch>
        </p:blipFill>
        <p:spPr bwMode="auto">
          <a:xfrm>
            <a:off x="4242463" y="1571612"/>
            <a:ext cx="4258627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543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27496" t="31034" r="25407" b="27223"/>
          <a:stretch/>
        </p:blipFill>
        <p:spPr bwMode="auto">
          <a:xfrm>
            <a:off x="611560" y="620689"/>
            <a:ext cx="7704856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805264"/>
            <a:ext cx="7776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3.1.1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 головної водовідливної установки шахти</a:t>
            </a:r>
          </a:p>
        </p:txBody>
      </p:sp>
    </p:spTree>
    <p:extLst>
      <p:ext uri="{BB962C8B-B14F-4D97-AF65-F5344CB8AC3E}">
        <p14:creationId xmlns:p14="http://schemas.microsoft.com/office/powerpoint/2010/main" val="2202541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1104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Відцентрові насоси</a:t>
            </a:r>
          </a:p>
        </p:txBody>
      </p:sp>
      <p:pic>
        <p:nvPicPr>
          <p:cNvPr id="7170" name="Picture 2" descr="F:\НМК\Горная механика\Фото для В.С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65" y="757088"/>
            <a:ext cx="7988749" cy="512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2365" y="5893543"/>
            <a:ext cx="8346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Рис. 3.1.2 </a:t>
            </a:r>
            <a:r>
              <a:rPr lang="uk-UA" dirty="0"/>
              <a:t>Установка головної водовідливної установки шахти «Самарська»</a:t>
            </a:r>
          </a:p>
        </p:txBody>
      </p:sp>
    </p:spTree>
    <p:extLst>
      <p:ext uri="{BB962C8B-B14F-4D97-AF65-F5344CB8AC3E}">
        <p14:creationId xmlns:p14="http://schemas.microsoft.com/office/powerpoint/2010/main" val="3800430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5F118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0" t="2408" r="36229" b="77405"/>
          <a:stretch>
            <a:fillRect/>
          </a:stretch>
        </p:blipFill>
        <p:spPr bwMode="auto">
          <a:xfrm>
            <a:off x="493588" y="2299930"/>
            <a:ext cx="6143758" cy="41282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42895" y="260648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uk-UA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Трьохступінчатий відцентровий насос.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валу 1, який спирається на підшипники 2, з допомогою шпонок 3 закріплені робочі колеса 4, 5, 6, які разом з валом утворюють ротор насоса. З підвідного патрубка 7 через підвід 8 рідина поступає в колесо 4 і направляючий апарат  9. Пройшовши колеса 5 і 6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напрямні апарати 10 і відвід 11, через патрубок 12 рідина подається в напірний трубопровід.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 ущільнюють пеньковою набивкою з притискними втулками 13. З’єднання вала з двигуном здійснюють муфтою 14.</a:t>
            </a:r>
          </a:p>
        </p:txBody>
      </p:sp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5929312" y="5500702"/>
          <a:ext cx="321468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Объект упаковщика для оболочки" showAsIcon="1" r:id="rId4" imgW="2393280" imgH="527400" progId="Package">
                  <p:embed/>
                </p:oleObj>
              </mc:Choice>
              <mc:Fallback>
                <p:oleObj name="Объект упаковщика для оболочки" showAsIcon="1" r:id="rId4" imgW="2393280" imgH="527400" progId="Package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2" y="5500702"/>
                        <a:ext cx="3214688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0286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. 1 . Схема насоса зі спіральним відводом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28604"/>
            <a:ext cx="4214842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71472" y="2571744"/>
            <a:ext cx="4286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540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насоса зі спіральним відводом </a:t>
            </a:r>
            <a:r>
              <a:rPr lang="uk-UA" sz="1600" dirty="0"/>
              <a:t>a </a:t>
            </a:r>
            <a:r>
              <a:rPr lang="uk-UA" sz="16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без направляючого апарату;</a:t>
            </a:r>
          </a:p>
          <a:p>
            <a:pPr indent="2540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б- з направляючим апаратом</a:t>
            </a:r>
            <a:endParaRPr lang="ru-RU" sz="1600" i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4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71472" y="3429000"/>
            <a:ext cx="771527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результаті впливу робочого колеса рідина виходить з нього з більш високим тиском і більшою швидкістю, ніж при вході. Вихідна швидкість перетвориться в корпус насоса в тиск перед виходом рідини з насоса. Перетворення швидкісного напору в п'єзометричний частково здійснюється в спіральному відводі 1 (див. рисунок) або направляючому апараті 3 . Незважаючи на те що рідина надходить з колеса 2 в канал спірального відводу з поступово зростаючими перетинами , перетворення швидкісного напору в п'єзометричний здійснюється головним чином у конічному напірному патрубку 4. Якщо рідина з колеса потрапляє в канали направляючого апарату 3, то більша частина зазначеного перетворення відбувається в цих каналах 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4345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Робочі колеса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насосів-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бувають односторонні і двосторонні.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одностороннім і двостороннім підводом до них рідини (рис. 3.5.). Односторонні робочі колеса застосовують в одноступінчатих і багатоступінчастих насосах, а двосторонні – в деяких одноступінчатих насосах.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Розрізняють закриті і відкриті робочі колеса.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закритих колесах (рис. 3.5., а) з одностороннім підводом рідини ведучий 1 і ведений 2 диски, між якими розміщені лопатки 3, зв’язані з втулкою 4, яка насаджена на вал. В закритих двохсторонніх колесах (рис. 3.5., б) ведені диски 1 і 2 лопатками 3 з’єднані з втулкою 4. Диски лопатки і втулка відливаються разом. В відкритих робочих колесах (рис. 3.5., в) є тільки ведучий диск 1 з втулкою 2 і лопатками 3.       </a:t>
            </a:r>
          </a:p>
        </p:txBody>
      </p:sp>
      <p:pic>
        <p:nvPicPr>
          <p:cNvPr id="3" name="Рисунок 2" descr="3D5F118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0" t="71455" r="30911" b="15462"/>
          <a:stretch>
            <a:fillRect/>
          </a:stretch>
        </p:blipFill>
        <p:spPr bwMode="auto">
          <a:xfrm>
            <a:off x="683568" y="3028890"/>
            <a:ext cx="6480720" cy="26323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043608" y="5733256"/>
            <a:ext cx="6696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3.5.- Робочі колеса відцентрових насосів</a:t>
            </a:r>
          </a:p>
        </p:txBody>
      </p:sp>
    </p:spTree>
    <p:extLst>
      <p:ext uri="{BB962C8B-B14F-4D97-AF65-F5344CB8AC3E}">
        <p14:creationId xmlns:p14="http://schemas.microsoft.com/office/powerpoint/2010/main" val="722952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57301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умови міцності диски потовщуються в напрямі втулки. Діаметр колеса не перевищує звичайно 800 мм, колова швидкість на вихідному діаметрі відлитих чавунних коліс 35…40 м/с.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Лопатки коліс загнуті назад з кутом виходу 145…150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Вони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профілюються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дузі кола або по логарифмічній спіралі і мають товщину 3…8 мм К. К. Д. насоса залежить від чистоти обробки поверхні, числа і довжини лопаток, закономірності зміни площі поперечного перерізу. Звичайно на колесі розміщують 6…9 лопаток.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шахтних насосах частіше застосовують закриті колеса, відкриті доцільно використовувати при транспортуванні забруднених рідин.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коефіцієнту швидкохідності робочі колеса ділять на тихохідні (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40… 80), нормальні (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80…150) і швидкохідні (п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150…300).</a:t>
            </a:r>
          </a:p>
        </p:txBody>
      </p:sp>
      <p:pic>
        <p:nvPicPr>
          <p:cNvPr id="3" name="Рисунок 2" descr="https://wiki.tntu.edu.ua/images/e/e9/%D0%A2%D0%B8%D0%BF%D0%B8_%D0%BA%D0%BE%D0%BB%D1%96%D1%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684076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6095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85720" y="438486"/>
            <a:ext cx="864399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Кавітація ц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процес негативний і з ним постійно ведеться боротьба. З'являючись на поверхні лопатей гребних гвинтів, на крильчатку насосного обладнання, турбін гідроелектростанцій вона значно знижує ефективність роботи, викликає сторонній шум, вібрацію і швидкий знос.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Руйнівна сила кавітації, завдяки науковим дослідженням, знайшла своє застосування в самих різних областях народного господарства і промисловості. Наприклад, на цьому явищі заснована ультразвукове очищення. Звукові хвилі високої частоти створюють високий ступінь кавітації в ємностях, і відділення забруднень відбувається без використання шкідливих і дорогих хімічних речовин. Очищаюча сила кавітації активно використовується на підприємствах, де чистка є важливим технологічним етапом.</a:t>
            </a: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Руйнівна сила кавітації дозволяє подрібнювати тверді включення, що знаходяться в рідкому середовищі. Даний процес успішно використовується для збільшення якості горіння котельного палива, за рахунок руйнування великих включень, які в ньому знаходяться. Вуглеводневе паливо має в'язку структуру, що негативно позначається на його ефективності. Кавітаційні механізми дозволяють знизити в'язкість палива, поліпшити його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розпиляємість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прискорити процес нагрівання. Крім того, пристрої на основі кавітації застосовуються для створення водно - паливних сумішей і емульсій, які підвищують якість горіння обводнених палив. 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9928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Кавітацією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шахтних насосах називають складний комплекс явищ, пов'язаний з утворенням і подальшим розвитком газових порожнин в проточній частині насоса через порушення суцільності потоку робочої рідини в проточній частині насоса, тобто розриву реальної рідини за певних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растягуючих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напруженнях, відповідних падінню тиску пароутворення. 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Явище кавітації пояснюється наявністю в рідині газових бульбашок, які не можуть тривалий час залишатися в рівноважному стані. При обтіканні вхідних кромок лопатей робочого колеса насоса тиск у зовнішньому середовищі зменшується до тиску пароутворення, і бульбашки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кавітаціоної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каверни швидко розширюються. Кавітаційні властивості шахтних насосів характеризуються певними параметрами і відповідними умовами роботи: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всмоктуючої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здатністю і геометричній висотою всмоктування, відхилення від яких призводить до появи розвиненою кавітації в проточній частині насоса.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1051" y="3800659"/>
            <a:ext cx="81369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Кавітація виникає при великій висоті всмоктування. Тому першим способом боротьби з кавітацією, є зменшення висоти всмоктування. Допустима висота всмоктування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 </a:t>
            </a:r>
            <a:r>
              <a:rPr lang="ru-RU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(0,8…0,75) Н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5" y="4662433"/>
            <a:ext cx="83824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Критична висота всмоктування 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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–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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–v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2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–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атмосферний тиск, Па,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тиск пароутворення,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швидкість рідини при вході в насос,  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–втрати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напору.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боротьби з кавітацією є також застосування стійких матеріалів (легованих сталей з високим вмістом хрому і нікелю), а також робота насоса з підпором, коли  насос розміщено нижче рівня резервуара. </a:t>
            </a:r>
          </a:p>
        </p:txBody>
      </p:sp>
    </p:spTree>
    <p:extLst>
      <p:ext uri="{BB962C8B-B14F-4D97-AF65-F5344CB8AC3E}">
        <p14:creationId xmlns:p14="http://schemas.microsoft.com/office/powerpoint/2010/main" val="488735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7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Консольні насоси випускаються розмірів 2К - 6, 3К - 6, 4К - 6,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4К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- 8 (перша цифра – діаметр вихідного патрубка а мм, зменшений в 25 раз, К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–консольний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остання цифра коефіцієнт швидкохідності, зменшений в 10 раз). Подача в м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напір в м становлять відповідно: 20 і 31,45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54,90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87,90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55 К. К. Д. 0,64...0,73.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Вакууметрична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висота всмоктування 5…6 м.   </a:t>
            </a: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Консольний насос (рис. 3.7.) складається з спірального корпуса 1, відлитого разом з напірним патрубком 2, робочого колеса 3, вала 4 з муфтою 5, опорного кронштейна 6 підвідного патрубка 7. Вал кріпиться на підшипниках 8, на виході встановлено сальникове ущільнення 10 з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гідрозатвором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корпусі і кришці насоса встановлені ущільнюючі кільця </a:t>
            </a:r>
          </a:p>
        </p:txBody>
      </p:sp>
      <p:pic>
        <p:nvPicPr>
          <p:cNvPr id="3" name="Рисунок 2" descr="473B04C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t="26218" r="778" b="51146"/>
          <a:stretch>
            <a:fillRect/>
          </a:stretch>
        </p:blipFill>
        <p:spPr bwMode="auto">
          <a:xfrm>
            <a:off x="755576" y="2636912"/>
            <a:ext cx="4816556" cy="27923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71600" y="5877272"/>
            <a:ext cx="47807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3.7.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Консольний насос</a:t>
            </a:r>
          </a:p>
        </p:txBody>
      </p:sp>
    </p:spTree>
    <p:extLst>
      <p:ext uri="{BB962C8B-B14F-4D97-AF65-F5344CB8AC3E}">
        <p14:creationId xmlns:p14="http://schemas.microsoft.com/office/powerpoint/2010/main" val="644509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онсольный насос"/>
          <p:cNvPicPr>
            <a:picLocks noChangeAspect="1" noChangeArrowheads="1"/>
          </p:cNvPicPr>
          <p:nvPr/>
        </p:nvPicPr>
        <p:blipFill>
          <a:blip r:embed="rId3" cstate="print"/>
          <a:srcRect b="16509"/>
          <a:stretch>
            <a:fillRect/>
          </a:stretch>
        </p:blipFill>
        <p:spPr bwMode="auto">
          <a:xfrm>
            <a:off x="785786" y="357166"/>
            <a:ext cx="7386880" cy="44291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357918" y="3571876"/>
            <a:ext cx="27860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Дроселююча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щелина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Напірний патрубок.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 Кришка корпуса.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 Вал.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5. Корпус  двигуна.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Всмоктуючий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патрубок.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7. Робоче колесо.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 Ущільнювач.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9.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Фонар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приводу.</a:t>
            </a: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10. 11. Підшипник</a:t>
            </a:r>
          </a:p>
          <a:p>
            <a:endParaRPr lang="uk-UA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1142976" y="4857760"/>
          <a:ext cx="39560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Объект упаковщика для оболочки" showAsIcon="1" r:id="rId4" imgW="3956400" imgH="527400" progId="Package">
                  <p:embed/>
                </p:oleObj>
              </mc:Choice>
              <mc:Fallback>
                <p:oleObj name="Объект упаковщика для оболочки" showAsIcon="1" r:id="rId4" imgW="3956400" imgH="5274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4857760"/>
                        <a:ext cx="39560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428604"/>
            <a:ext cx="8715436" cy="3840488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uk-UA" sz="2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Розділ 3 Шахтні водовідливні установки.</a:t>
            </a:r>
            <a:endParaRPr lang="uk-UA" sz="2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uk-UA" sz="2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Т.3.1. Призначення водовідливних установок. Індивідуальна характеристика насоса. Область промислового використання. Вимоги </a:t>
            </a:r>
            <a:r>
              <a:rPr lang="uk-UA" sz="26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ПБ</a:t>
            </a:r>
            <a:r>
              <a:rPr lang="uk-UA" sz="2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>
              <a:buNone/>
            </a:pPr>
            <a:r>
              <a:rPr lang="uk-UA" sz="2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Т.3.2. Відцентрові насоси. Висота всмоктування. </a:t>
            </a:r>
          </a:p>
          <a:p>
            <a:pPr lvl="1">
              <a:buNone/>
            </a:pPr>
            <a:r>
              <a:rPr lang="uk-UA" sz="2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Т.3.3. Врівноваження осьового зусилля. Кавітація. </a:t>
            </a:r>
          </a:p>
          <a:p>
            <a:pPr lvl="1">
              <a:buNone/>
            </a:pPr>
            <a:r>
              <a:rPr lang="uk-UA" sz="2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Т.3.4. Гвинтові насоси. Ерліфти та гідроелеватори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795" t="43376" r="26921" b="34241"/>
          <a:stretch/>
        </p:blipFill>
        <p:spPr bwMode="auto">
          <a:xfrm>
            <a:off x="1643042" y="3714752"/>
            <a:ext cx="6143668" cy="3143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57158" y="234055"/>
            <a:ext cx="8572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зв’язку з виникненням при роботі насоса 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осьового зусилля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яке діє на ротор і направлене вздовж осі насоса в сторону всмоктування, необхідний пристрій для врівноважування. Під дією осьової сили ротор намагається зсунутися в сторону всмоктування. Це може привести до великого тертя між ротором і корпусом, швидкому зношуванню деталей, зниженню К. К. Д.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Для усунення осьового зусилля в одноступінчатих насосах застосовують двостороннє робоче колесо, в якому осьова сила врівноважена в наслідок симетрії, а при односторонніх робочих колесах – упорний підшипник і отвори в колесі (в ведучому диску). В багатоступінчастих насосах застосовують гідравлічний розвантажувальний пристрій або симетричне розташування коліс.</a:t>
            </a:r>
            <a:endParaRPr kumimoji="0" lang="uk-U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D5F118E"/>
          <p:cNvPicPr/>
          <p:nvPr/>
        </p:nvPicPr>
        <p:blipFill>
          <a:blip r:embed="rId2" cstate="print"/>
          <a:srcRect l="10590" t="2408" r="36229" b="77405"/>
          <a:stretch>
            <a:fillRect/>
          </a:stretch>
        </p:blipFill>
        <p:spPr bwMode="auto">
          <a:xfrm>
            <a:off x="285720" y="2143116"/>
            <a:ext cx="48577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500034" y="4831359"/>
            <a:ext cx="785814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Найбільше розповсюдження знайшли гідравлічні розвантажувальні пристрої (рис. 40).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Гідроп’ята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15 закріплена на валу гайкою 16. Частина рідини виходить через щілину 17 в розвантажувальну камеру, діє на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гідроп’яту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потім виходить через трубку 18. Рівновага осьової і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зрівноважувальної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сили встановлюється автоматично. Витрата води через розвантажувальний пристрій складає 1,5…3 % подачі насоса.</a:t>
            </a:r>
            <a:endParaRPr kumimoji="0" lang="uk-U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5B07837"/>
          <p:cNvPicPr/>
          <p:nvPr/>
        </p:nvPicPr>
        <p:blipFill>
          <a:blip r:embed="rId2" cstate="print"/>
          <a:srcRect l="19447" t="45265" r="34456" b="35855"/>
          <a:stretch>
            <a:fillRect/>
          </a:stretch>
        </p:blipFill>
        <p:spPr bwMode="auto">
          <a:xfrm>
            <a:off x="1071538" y="357166"/>
            <a:ext cx="62151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85720" y="3286124"/>
            <a:ext cx="82868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Врівноваження осьового зусилля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рахунок симетричного розташування робочих коліс. При двох поточному насосі а) колеса 1, 2 і 3, 4 утворюють дві групи 5 і 6, причому колеса між собою з’єднанні послідовними каналами, а групи коліс – паралельно. В одно поточному насосі б) всі колеса з’єднані послідовно. 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28596" y="4461040"/>
            <a:ext cx="8286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Врівноваження осьового зусилля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рахунок симетричного свердлення отворів на робочих коліс насосів. 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14282" y="2357430"/>
            <a:ext cx="864399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Гвинтові насоси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відносяться до групи об’ємних насосів, в яких процеси всмоктування і нагнітання відбувається завдяки зміні об’єму камери, в якій знаходиться рідина.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шахтах застосовуються гвинтові насоси ІГ6/5, ІГ20/5,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ІГ20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/10, (ІВ6/5, ІВ20/5,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ІВ20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/10), (ІГ -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одногвинтовий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чисельник подача в л на 100 об/с, знаменник тиск в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Для частоти обертання 1450 об/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насоси забезпечують відповідно подачу 6,17 і 17 м</a:t>
            </a:r>
            <a:r>
              <a:rPr kumimoji="0" lang="uk-UA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напір 50, 50, 100 м, К. К. Д.- 0,48, 0,6, 0,64, потужність 1,8, 3,5, 7,2 кВт. Висота всмоктування 6 м.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3" descr="https://encrypted-tbn0.gstatic.com/images?q=tbn:ANd9GcSU6fnAyIs18efTuztFMxzdmD01gR2EpR_VUSaJMeXqFg&amp;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603391"/>
            <a:ext cx="3929058" cy="2254609"/>
          </a:xfrm>
          <a:prstGeom prst="rect">
            <a:avLst/>
          </a:prstGeom>
          <a:noFill/>
        </p:spPr>
      </p:pic>
      <p:pic>
        <p:nvPicPr>
          <p:cNvPr id="40965" name="Picture 5" descr="https://encrypted-tbn0.gstatic.com/images?q=tbn:ANd9GcRJJw2-ak7wGMj9F8MspU3iIgYSZM2G3BaXO5NSnqsyUw&amp;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29198"/>
            <a:ext cx="4286248" cy="1928802"/>
          </a:xfrm>
          <a:prstGeom prst="rect">
            <a:avLst/>
          </a:prstGeom>
          <a:noFill/>
        </p:spPr>
      </p:pic>
      <p:pic>
        <p:nvPicPr>
          <p:cNvPr id="40967" name="Picture 7" descr="Выбираем винтовой насос для колодца или скважин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"/>
            <a:ext cx="3929090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D4865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8" t="27408" b="55923"/>
          <a:stretch>
            <a:fillRect/>
          </a:stretch>
        </p:blipFill>
        <p:spPr bwMode="auto">
          <a:xfrm>
            <a:off x="928662" y="428604"/>
            <a:ext cx="7715304" cy="22860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2714620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Основними частинами насоса (рис. 3.7) являються стальна обойма 1, резиновий статор 2, стальний ротор 3, карданний вал 4. Ротор виконаний у вигляді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однозаходного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гвинта, статор представляє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двохзаходну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спіраль з кроком в два рази більшим кроку ротора. Діаметр статора менший діаметра ротора на 0,4 – 0,7 мм. Центри перерізів ексцентричні відносно осі обертання, завдяки цьому утворюється порожнина, яка переміщається вздовж осі, утворюється розрідження і проходить всмоктування по патрубку 5, а по 6 </a:t>
            </a:r>
            <a:r>
              <a:rPr lang="uk-UA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–нагнітання</a:t>
            </a: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Карданний вал за допомогою привідного вала 7 і пружної муфти з’єднаний з валом електродвигуна за допомогою пальців 9 ведучої і веденої муфт. Сильфон 12 захищає шарнір 6 від піску. Ущільнення вала здійснюється за допомогою сальника, який складається з втулки 13, набивки 14 і стального кільця 15. Вал 7 розміщений на двох радіально-упорних підшипниках 16, які сприймають осьове зусилля, вони знаходяться в гніздах опорної станини 17.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28596" y="424227"/>
            <a:ext cx="835824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Завдяки резиновому статору можна перекачувати забруднені рідини. Вода змащує ротор і статор, без неї запуск проводити не можна. Для заливки насоса підвідна і напірна сторони з’єднані перепускною трубкою з вентилем. Крім цього отвори патрубків повернуті вверх. Перепускна трубка використовується також для регулювання подачі.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Подача гвинтового насоса визначається за формулою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Q = 60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uk-UA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4 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 </a:t>
            </a:r>
            <a:r>
              <a:rPr kumimoji="0" lang="uk-UA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ш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.                                                      (3.5.)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де </a:t>
            </a:r>
            <a:r>
              <a:rPr kumimoji="0" lang="uk-UA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= 0,7…0,8 – коефіцієнт подачі, який враховує втрати води, е – ексцентриситет,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uk-UA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ш</a:t>
            </a:r>
            <a:r>
              <a:rPr kumimoji="0" lang="uk-UA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- подвоєний крок ротора, або крок статора, D – діаметр перерізу ротора, n – частота обертання ротора. е = 5…6 мм, l </a:t>
            </a:r>
            <a:r>
              <a:rPr kumimoji="0" lang="uk-UA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ш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= 70…80 мм.</a:t>
            </a:r>
          </a:p>
        </p:txBody>
      </p:sp>
      <p:pic>
        <p:nvPicPr>
          <p:cNvPr id="44035" name="Picture 3" descr="Винтовые насосы (шнековые)"/>
          <p:cNvPicPr>
            <a:picLocks noChangeAspect="1" noChangeArrowheads="1"/>
          </p:cNvPicPr>
          <p:nvPr/>
        </p:nvPicPr>
        <p:blipFill>
          <a:blip r:embed="rId2" cstate="print"/>
          <a:srcRect l="3605" t="1754" r="2656" b="7017"/>
          <a:stretch>
            <a:fillRect/>
          </a:stretch>
        </p:blipFill>
        <p:spPr bwMode="auto">
          <a:xfrm>
            <a:off x="1785918" y="3357562"/>
            <a:ext cx="5214974" cy="33337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рліфт — Вікіпеді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786190"/>
            <a:ext cx="157160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28596" y="214290"/>
            <a:ext cx="592935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Ерліфт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повітряний підйомник, в якому для транспортування води використовується повітря. Стиснене повітря від  компресора 1 по трубі 2 подається до форсунки 3, яка розміщена нижче рівня води. В трубі 4 утворюється легка водоповітряна суміш, яка витісняється стовпом рідини в резервуарі до повітряного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відділювача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 на поверхню.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Вихідними даними для розрахунку ерліфта є його  подача Q (м</a:t>
            </a:r>
            <a:r>
              <a:rPr kumimoji="0" lang="uk-UA" sz="1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геометрична висота подачі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Нг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/м і глибина занурення форсунки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</a:t>
            </a:r>
            <a:r>
              <a:rPr kumimoji="0" lang="uk-UA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Відносна величина занурення форсунки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п.ф.</a:t>
            </a:r>
            <a:r>
              <a:rPr kumimoji="0" lang="uk-UA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4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</a:t>
            </a:r>
            <a:r>
              <a:rPr kumimoji="0" lang="uk-UA" sz="14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/Н = 0,3…0,8    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(3.6.)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Звідки глибина занурення форсунки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п.ф.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=а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п.ф</a:t>
            </a:r>
            <a:r>
              <a:rPr kumimoji="0" lang="uk-UA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 Для нормальної роботи ерліфта компресор повинен розвивати тиск </a:t>
            </a: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14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(1,1…1,2)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п.ф.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kumimoji="0" lang="uk-UA" sz="1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(Па). Необхідна кількість повітря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V = 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Q/60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                        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(3.7)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Відносна витрата повітря 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діаметр Підйомної труби визначається по номограмі рис. 47. Переваги ерліфтів являються: простора будови, малі габарити, відсутність рухомих частин, розміщення основного обладнання на поверхні, безпека роботи, можливість перекачування забруднених рідин. Недоліки: невисокий К. К. Д. (0,2…0,4) і значне занурення форсунки.</a:t>
            </a:r>
            <a:endParaRPr kumimoji="0" lang="uk-UA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4" name="Рисунок 3" descr="99D4865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70229" r="75224" b="7114"/>
          <a:stretch>
            <a:fillRect/>
          </a:stretch>
        </p:blipFill>
        <p:spPr bwMode="auto">
          <a:xfrm>
            <a:off x="6643702" y="142852"/>
            <a:ext cx="2071702" cy="3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9C68E0BA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" t="11885" r="45091" b="70343"/>
          <a:stretch>
            <a:fillRect/>
          </a:stretch>
        </p:blipFill>
        <p:spPr bwMode="auto">
          <a:xfrm>
            <a:off x="857224" y="4214818"/>
            <a:ext cx="3643338" cy="20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285852" y="6286520"/>
            <a:ext cx="32147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Номограма для розрахунку ерліфта.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а 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глибин занурення, б 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подачі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00034" y="223043"/>
            <a:ext cx="564357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Гідроелеватор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водоструменевий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насос, а якому використовується енергія робочої води, що подається стаціонарним насосом. Робоча рідина по трубопроводу 1 і виходить з великою швидкістю через насадку 2. В камері 3 створюється розрідження і в цю зону по трубопроводу 4 всмоктується відкачувана рідина. Вона зміщується в горловині 5 з робочою рідиною і подається в дифузор 6.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Перевагами гідроелеватора є простота конструкції, невеликі габарити, відсутність рухомих частин, можливість відкачки пульпи, мінімальні затрати на обслуговування.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Недолік гідроелеватора – низький К. К. Д. (0,4 і менше).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9C68E0B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4" t="7195" r="2684" b="66603"/>
          <a:stretch>
            <a:fillRect/>
          </a:stretch>
        </p:blipFill>
        <p:spPr bwMode="auto">
          <a:xfrm>
            <a:off x="6500826" y="214290"/>
            <a:ext cx="2286016" cy="450059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785818" y="2995875"/>
            <a:ext cx="5072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 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Висота всмоктування для води і 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3" tooltip="Гідросуміш"/>
              </a:rPr>
              <a:t>гідросумішей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невеликої концентрації — до 8 м. Різновидом струминних насосів є 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4" tooltip="Ежектор"/>
              </a:rPr>
              <a:t>ежектори</a:t>
            </a:r>
            <a:r>
              <a:rPr lang="uk-UA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коли вони застосовуються для відсмоктування, та інжектори — для нагнітання. </a:t>
            </a:r>
          </a:p>
        </p:txBody>
      </p:sp>
      <p:sp>
        <p:nvSpPr>
          <p:cNvPr id="45061" name="AutoShape 5" descr="Гидроэлеватор Г-6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3" name="AutoShape 7" descr="Гидроэлеватор Г-6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5" cstate="print"/>
          <a:srcRect l="26040" t="35312" r="19499" b="25000"/>
          <a:stretch>
            <a:fillRect/>
          </a:stretch>
        </p:blipFill>
        <p:spPr bwMode="auto">
          <a:xfrm>
            <a:off x="0" y="4429132"/>
            <a:ext cx="58579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5" name="AutoShape 9" descr="Установка скважинной гидроразработки осадочных и россыпных месторождений  полезных ископаемых купить в Астрахани по цене 18 200 000 руб. - Биржа  оборудования ProСта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7" name="AutoShape 11" descr="Установка скважинной гидроразработки осадочных и россыпных месторождений  полезных ископаемых купить в Астрахани по цене 18 200 000 руб. - Биржа  оборудования ProСта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9" name="AutoShape 13" descr="Установка скважинной гидроразработки осадочных и россыпных месторождений  полезных ископаемых купить в Астрахани по цене 18 200 000 руб. - Биржа  оборудования ProСта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 запитання до теми: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Яка арматура розміщена на підвідному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трубопроводі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Яка арматура розміщена на напірному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трубопроводі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 чого складається ротор відцентрового секційного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Як відбувається врівноваження осьового зусилля в гідравлічному розвантажувальному пристрою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чому суть явища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кавітації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 чого складається консольний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Чому дорівнює подача гвинтового насоса, діаметром перерізу D = 0,1 м подвоєний крок ротора l ш =80 мм, ексцентриситет е = 5 мм, частота обертання п = 1500 об/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коефіцієнт подачі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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= 0,8?       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150 м3/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2. 1,34 м3/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3. 13,8 м3/хв.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Відносна глибина занурення форсунки ап.ф.=0,4. Відстань від форсунки до поверхні Н =100м, яка глибина занурення форсунки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Нп.ф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.(м) і який тиск повинен створювати компресор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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40, (4,4…4,8) 105.   2. 4, (44…48) 105.    3. 40, (1,1 …1, 2 ) 104.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За рахунок чого здійснюється всмоктування рідини, що відкачується в гідроелеваторах?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119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НМК\Горная механика\Фото для В.С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364" y="3164936"/>
            <a:ext cx="4436188" cy="307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НМК\Горная механика\Фото для В.С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66" y="0"/>
            <a:ext cx="4596860" cy="288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04364" y="6237312"/>
            <a:ext cx="4320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Арматура відцентрового  насосу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795837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Відцентровий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</a:t>
            </a:r>
          </a:p>
        </p:txBody>
      </p:sp>
      <p:pic>
        <p:nvPicPr>
          <p:cNvPr id="7" name="Picture 4" descr="F:\НМК\Горная механика\Фото для В.С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143248"/>
            <a:ext cx="4702586" cy="307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4195" y="6243101"/>
            <a:ext cx="4320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Прийомна сітка відцентрового  насосу</a:t>
            </a:r>
          </a:p>
        </p:txBody>
      </p:sp>
    </p:spTree>
    <p:extLst>
      <p:ext uri="{BB962C8B-B14F-4D97-AF65-F5344CB8AC3E}">
        <p14:creationId xmlns:p14="http://schemas.microsoft.com/office/powerpoint/2010/main" val="2534773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НМК\Горная механика\Фото для В.С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5280660" cy="331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НМК\Горная механика\Фото для В.С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20" y="3356992"/>
            <a:ext cx="5326380" cy="333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37" y="4856495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Гідроелеватор</a:t>
            </a:r>
          </a:p>
        </p:txBody>
      </p:sp>
    </p:spTree>
    <p:extLst>
      <p:ext uri="{BB962C8B-B14F-4D97-AF65-F5344CB8AC3E}">
        <p14:creationId xmlns:p14="http://schemas.microsoft.com/office/powerpoint/2010/main" val="1209219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Водовідливна установка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pload.wikimedia.org/wikipedia/uk/b/b9/%D0%92%D0%BE%D0%B4%D0%BE%D0%B2%D1%96%D0%B4%D0%BB%D0%B8%D0%B2%D0%BD%D0%B0_%D1%83%D1%81%D1%82%D0%B0%D0%BD%D0%BE%D0%B2%D0%BA%D0%B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36208" t="21052" r="36431" b="12523"/>
          <a:stretch/>
        </p:blipFill>
        <p:spPr bwMode="auto">
          <a:xfrm>
            <a:off x="307975" y="836712"/>
            <a:ext cx="3759969" cy="55539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8423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ІЛ 3. Шахтні водовідливні установки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Т.3.1.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водовідливних установок. Індивідуальна характеристика насоса. Область промислового використання. Вимоги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ПБ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/>
              <a:t> 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98285" y="1074593"/>
            <a:ext cx="4466203" cy="546303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Водовідливна установка - це комплекс технічних засобів для осушення гірничих виробок і видачі води на поверхню. Залежно від призначення водовідливні установки поділяються на головні, дільничні, допоміжні, перекачувальних, прохідницькі та свердловинні.</a:t>
            </a:r>
            <a:endParaRPr lang="uk-UA" altLang="ru-RU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Головна водовідливна установка  - для видачі на поверхню припливу води всієї шахти. Дільничні водовідливні установки відкачують з ділянок в головний водозбірник або відразу на поверхню воду з виробок. Допоміжні водовідливні установки розташовуються на ділянках, ухилах, зумпфах і служать для перекачування води в водозбірник головної водовідливної установки. Прохідницькі водовідливні установки застосовуються при проходці ухилів, похилих і вертикальних стволів шахт. Установки для зниження ґрунтових вод називаються свердловинними. Головні, допоміжні і дільничні водовідливні установки, як правило, розміщуються в спеціальних камерах і є стаціонарними.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2891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85749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endParaRPr lang="uk-UA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зустрічі!</a:t>
            </a:r>
          </a:p>
        </p:txBody>
      </p:sp>
      <p:pic>
        <p:nvPicPr>
          <p:cNvPr id="27650" name="Picture 2" descr="Символіка України 12956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-24"/>
            <a:ext cx="4429156" cy="2952771"/>
          </a:xfrm>
          <a:prstGeom prst="rect">
            <a:avLst/>
          </a:prstGeom>
          <a:noFill/>
        </p:spPr>
      </p:pic>
      <p:pic>
        <p:nvPicPr>
          <p:cNvPr id="4" name="Picture 2" descr="https://i.pinimg.com/564x/84/65/a6/8465a629fe1f82e699218e84d1ef0f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928934"/>
            <a:ext cx="2674229" cy="3742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9142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72008"/>
            <a:ext cx="8858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uk-UA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 використання. </a:t>
            </a:r>
          </a:p>
          <a:p>
            <a:pPr algn="just"/>
            <a:r>
              <a:rPr lang="uk-UA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 використання  насосів марки ЦНС (відцентрові насоси секційні) наведені на (рис. 3.1-3.2). Поля робочих режимів насосів нормальної групи обмежені суцільними лініями, а високооборотній - пунктирними. Широкий діапазон напорів на кожному типорозмірі забезпечується зміною кількості ступенів, яке у насосів нормальної групи коливається від 2 до 8-12. У насосів швидкохідної групи воно досягає 16. У найменуванні насосів цифри після літерного індексу означають витрата (м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межі зміни напору (м) при зміні кількості ступенів.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lum bright="-48000" contras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14290"/>
            <a:ext cx="7929586" cy="41221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71670" y="4429132"/>
            <a:ext cx="4143372" cy="4154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3.1. – Графік промислового використання відцентрових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1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uk-UA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насосів (ВНС (ЦНС))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639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53939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</a:t>
            </a:r>
            <a:r>
              <a:rPr lang="uk-UA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ПБ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Водовідливні установки і водовідлив </a:t>
            </a:r>
          </a:p>
          <a:p>
            <a:pPr lvl="1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 кожній шахті повинні бути водовідливні установки (головні і дільничні), що забезпечують відкачування максимальних припливів води в діючі виробки. </a:t>
            </a:r>
          </a:p>
          <a:p>
            <a:pPr lvl="1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Головна водовідливна установка повинна мати водозбірник, що складається </a:t>
            </a:r>
            <a:r>
              <a:rPr lang="uk-UA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двох і більше ізольованих одна від одної гілок; </a:t>
            </a:r>
            <a:r>
              <a:rPr lang="uk-UA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насосну камеру з хідниками, що сполучують насосну камеру зі стволом та виробками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приствольного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двору або горизонту.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Якщо приплив води </a:t>
            </a:r>
            <a:r>
              <a:rPr lang="uk-UA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 ніж 50 м</a:t>
            </a:r>
            <a:r>
              <a:rPr lang="uk-UA" sz="1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дозволяється розташування водовідливних установок без насосних камер.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Дільнична водовідливна установка за рішенням головного інженера шахти може мати водозбірник з однією гілкою.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Місткість водозбірників головного водовідливу повинна забезпечувати накопичування не менше ніж чотирьохгодинного максимального припливу води, а дільничного - не менше ніж двохгодинного максимального припливу води.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Максимальне замулення водозбірника і попереднього відстійника </a:t>
            </a:r>
            <a:r>
              <a:rPr lang="uk-UA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повинне перевищувати 30 % їх об'єму.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водовідливних установок, що будуються або реконструюються: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об'єм водозбірника головного водовідливу має бути розрахований </a:t>
            </a:r>
            <a:r>
              <a:rPr lang="uk-UA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менш ніж на восьмигодинний приплив з власного горизонту і не менш ніж на чотирьохгодинний - для дільничного водовідливу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водозбірники головних водовідливних установок, що відкачують воду на поверхню шахти, повинні мати попередні відстійники (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шламонакопичувачі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місткістю, достатньою для осідання твердих фракцій з води, що прибуває. Вміст твердих фракцій у воді після попереднього відстійника має бути не більш ніж 0,1 % (за масою);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попередній відстійник має складатися з двох частин з можливістю почергової роботи та облаштовуватися засобами механічного його очищення. Дозволяється влаштування водозбірників і попередніх відстійників у підтримуваних виробках, що не використовуються. </a:t>
            </a:r>
          </a:p>
        </p:txBody>
      </p:sp>
    </p:spTree>
    <p:extLst>
      <p:ext uri="{BB962C8B-B14F-4D97-AF65-F5344CB8AC3E}">
        <p14:creationId xmlns:p14="http://schemas.microsoft.com/office/powerpoint/2010/main" val="289924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водовідливна установка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має, як правило, два трубопроводи – робочий і резервний. Підключення насосного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відбувається за допомогою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управляємої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задвижки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Гідравлічна схема головної водовідливної установки наведена на рис.1.1.2.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18649" t="16879" r="19281" b="15063"/>
          <a:stretch/>
        </p:blipFill>
        <p:spPr bwMode="auto">
          <a:xfrm>
            <a:off x="899592" y="1265858"/>
            <a:ext cx="7344816" cy="50016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0750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857760"/>
            <a:ext cx="775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і дільничні водовідливні установки повинні бути обладнані не менше ніж трьома насосними агрегатами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кожного з яких має забезпечувати відкачування добового припливу води не 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довше ніж за 20 годин.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водовідливна установка 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бути обладнана не менше ніж двома напірними трубопроводами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яких один є резервним. </a:t>
            </a:r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кількість робочих трубопроводів більше трьох, має бути два резервні трубопроводи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дільничних водовідливних установок допускається мати один трубопровід. 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9664" t="15245" r="10297" b="19601"/>
          <a:stretch/>
        </p:blipFill>
        <p:spPr bwMode="auto">
          <a:xfrm>
            <a:off x="395536" y="380494"/>
            <a:ext cx="7962678" cy="44772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0166" y="428604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297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2725" y="620688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Водовідливна установка з відцентровим насосом (рис. 3.3) складається: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насос;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2-двигуна;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пускач;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4-підвідний трубопровід;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напірний трубопровід.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підвідному трубопроводі розміщена приймальна сітка 6 і клапан 7, на напірному – засув 8 і зворотній клапан 9. Трубка 10 і вентиль 11 необхідні для заливки водою з напірного трубопроводу  насоса і підвідного трубопроводу. Заливку можна проводити через горловину 12. Трубка 13 з засувом 14 необхідні для випускання води при ремонті. З допомогою вакуумметра 15 вимірюється розрідження, а манометром 16 – тиск на виході з насоса. Через кран 17 випускають повітря з насоса при заливці.</a:t>
            </a:r>
          </a:p>
        </p:txBody>
      </p:sp>
      <p:pic>
        <p:nvPicPr>
          <p:cNvPr id="3" name="Рисунок 2" descr="2990F98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7" t="38121" r="39774" b="39243"/>
          <a:stretch>
            <a:fillRect/>
          </a:stretch>
        </p:blipFill>
        <p:spPr bwMode="auto">
          <a:xfrm>
            <a:off x="395536" y="620688"/>
            <a:ext cx="4032448" cy="43924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2417" y="530120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.3.  Водовідливна установка з відцентровим насосом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071670" y="152735"/>
            <a:ext cx="60007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Т.3.2.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Відцентрові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насоси.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Висота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всмоктування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4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990885"/>
              </p:ext>
            </p:extLst>
          </p:nvPr>
        </p:nvGraphicFramePr>
        <p:xfrm>
          <a:off x="3153234" y="3212976"/>
          <a:ext cx="320435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Формула" r:id="rId3" imgW="1689100" imgH="228600" progId="Equation.3">
                  <p:embed/>
                </p:oleObj>
              </mc:Choice>
              <mc:Fallback>
                <p:oleObj name="Формула" r:id="rId3" imgW="1689100" imgH="22860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234" y="3212976"/>
                        <a:ext cx="3204356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466922"/>
              </p:ext>
            </p:extLst>
          </p:nvPr>
        </p:nvGraphicFramePr>
        <p:xfrm>
          <a:off x="607368" y="5391125"/>
          <a:ext cx="152400" cy="13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Формула" r:id="rId5" imgW="152334" imgH="139639" progId="Equation.3">
                  <p:embed/>
                </p:oleObj>
              </mc:Choice>
              <mc:Fallback>
                <p:oleObj name="Формула" r:id="rId5" imgW="152334" imgH="139639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368" y="5391125"/>
                        <a:ext cx="152400" cy="13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236785"/>
              </p:ext>
            </p:extLst>
          </p:nvPr>
        </p:nvGraphicFramePr>
        <p:xfrm>
          <a:off x="1043608" y="5391125"/>
          <a:ext cx="152400" cy="13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Формула" r:id="rId7" imgW="152334" imgH="139639" progId="Equation.3">
                  <p:embed/>
                </p:oleObj>
              </mc:Choice>
              <mc:Fallback>
                <p:oleObj name="Формула" r:id="rId7" imgW="152334" imgH="139639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5391125"/>
                        <a:ext cx="152400" cy="13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0590" y="959822"/>
            <a:ext cx="821354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Геометрична висота нагнітання </a:t>
            </a: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Нн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- відстань по вертикалі від осі насоса до зливного  отвору напірного трубопроводу.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</a:t>
            </a:r>
            <a:r>
              <a:rPr kumimoji="0" lang="uk-UA" altLang="ru-RU" sz="16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=Нв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+ </a:t>
            </a: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Нн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Геометричний напір насосної установки </a:t>
            </a: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Нг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є повною геометричній висотою підйому рідини.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 вертикально розташованому трубопроводі (рис. 3.3., а)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при наклонно расположенном трубопроводе (рис. 3.3, б)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		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3568" y="5229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6884" y="378904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где</a:t>
            </a:r>
            <a:r>
              <a:rPr lang="uk-UA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</a:t>
            </a:r>
            <a:r>
              <a:rPr lang="uk-UA" altLang="ru-RU" sz="16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L</a:t>
            </a:r>
            <a:r>
              <a:rPr lang="uk-UA" altLang="ru-RU" sz="1600" i="1" baseline="-30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</a:t>
            </a:r>
            <a:r>
              <a:rPr lang="uk-UA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и  </a:t>
            </a:r>
            <a:r>
              <a:rPr lang="uk-UA" altLang="ru-RU" sz="16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L</a:t>
            </a:r>
            <a:r>
              <a:rPr lang="uk-UA" altLang="ru-RU" sz="1600" i="1" baseline="-30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</a:t>
            </a:r>
            <a:r>
              <a:rPr lang="uk-UA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— довжина відповідно </a:t>
            </a:r>
            <a:r>
              <a:rPr lang="uk-UA" alt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всмоктуючого</a:t>
            </a:r>
            <a:r>
              <a:rPr lang="uk-UA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(від поверхні рідини в колодязі до насосу) та напірного трубопроводів;</a:t>
            </a:r>
            <a:endParaRPr lang="uk-UA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5224735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— кути нахилу до обрію відповідно </a:t>
            </a:r>
            <a:r>
              <a:rPr kumimoji="0" lang="uk-UA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всмоктуючого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та напірного трубопроводів.</a:t>
            </a:r>
            <a:endParaRPr kumimoji="0" lang="uk-UA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2550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</TotalTime>
  <Words>3352</Words>
  <Application>Microsoft Office PowerPoint</Application>
  <PresentationFormat>Экран (4:3)</PresentationFormat>
  <Paragraphs>138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Georgia</vt:lpstr>
      <vt:lpstr>Times New Roman</vt:lpstr>
      <vt:lpstr>Trebuchet MS</vt:lpstr>
      <vt:lpstr>Воздушный поток</vt:lpstr>
      <vt:lpstr>Формула</vt:lpstr>
      <vt:lpstr>Объект упаковщика для оболочки</vt:lpstr>
      <vt:lpstr>Розділ 3. Шахтні водовідливні установки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Шахтні водовідливні установки</dc:title>
  <dc:creator>RePack by Diakov</dc:creator>
  <cp:lastModifiedBy>Виктория Шарина</cp:lastModifiedBy>
  <cp:revision>33</cp:revision>
  <dcterms:created xsi:type="dcterms:W3CDTF">2020-10-16T06:19:44Z</dcterms:created>
  <dcterms:modified xsi:type="dcterms:W3CDTF">2023-06-08T18:24:29Z</dcterms:modified>
</cp:coreProperties>
</file>