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6" r:id="rId3"/>
    <p:sldId id="257" r:id="rId4"/>
    <p:sldId id="258" r:id="rId5"/>
    <p:sldId id="288" r:id="rId6"/>
    <p:sldId id="286" r:id="rId7"/>
    <p:sldId id="304" r:id="rId8"/>
    <p:sldId id="287" r:id="rId9"/>
    <p:sldId id="301" r:id="rId10"/>
    <p:sldId id="305" r:id="rId11"/>
    <p:sldId id="290" r:id="rId12"/>
    <p:sldId id="308" r:id="rId13"/>
    <p:sldId id="291" r:id="rId14"/>
    <p:sldId id="289" r:id="rId15"/>
    <p:sldId id="307" r:id="rId16"/>
    <p:sldId id="306" r:id="rId17"/>
    <p:sldId id="294" r:id="rId18"/>
    <p:sldId id="295" r:id="rId19"/>
    <p:sldId id="302" r:id="rId20"/>
    <p:sldId id="303" r:id="rId21"/>
    <p:sldId id="292" r:id="rId22"/>
    <p:sldId id="293" r:id="rId23"/>
    <p:sldId id="267" r:id="rId24"/>
    <p:sldId id="297" r:id="rId25"/>
    <p:sldId id="298" r:id="rId26"/>
    <p:sldId id="299" r:id="rId27"/>
    <p:sldId id="279" r:id="rId28"/>
    <p:sldId id="309" r:id="rId2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3" d="100"/>
          <a:sy n="83" d="100"/>
        </p:scale>
        <p:origin x="46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358246" cy="2500330"/>
          </a:xfrm>
        </p:spPr>
        <p:txBody>
          <a:bodyPr>
            <a:noAutofit/>
          </a:bodyPr>
          <a:lstStyle/>
          <a:p>
            <a:pPr algn="l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Заняття 19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Тема 5.1.7. Органи навивки постійного радіусу.</a:t>
            </a:r>
            <a:br>
              <a:rPr lang="uk-UA" sz="3200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Тема 5.1.8. Врівноваження підйомних систем.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артинки по запросу шахтные подъемные машин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143248"/>
            <a:ext cx="6984776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07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46"/>
            <a:ext cx="9144000" cy="6793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3438" y="5286388"/>
            <a:ext cx="2643206" cy="113162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bIns="252000" rtlCol="0">
            <a:spAutoFit/>
          </a:bodyPr>
          <a:lstStyle/>
          <a:p>
            <a:r>
              <a:rPr lang="uk-UA" dirty="0"/>
              <a:t>Двобарабанні одношарові з редукторним приводом</a:t>
            </a:r>
          </a:p>
        </p:txBody>
      </p:sp>
    </p:spTree>
    <p:extLst>
      <p:ext uri="{BB962C8B-B14F-4D97-AF65-F5344CB8AC3E}">
        <p14:creationId xmlns:p14="http://schemas.microsoft.com/office/powerpoint/2010/main" val="3215228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686800" cy="92869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Машини</a:t>
            </a:r>
            <a:r>
              <a:rPr lang="ru-RU" dirty="0"/>
              <a:t> </a:t>
            </a:r>
            <a:r>
              <a:rPr lang="ru-RU" dirty="0" err="1"/>
              <a:t>підіймальні</a:t>
            </a:r>
            <a:r>
              <a:rPr lang="ru-RU" dirty="0"/>
              <a:t> </a:t>
            </a:r>
            <a:r>
              <a:rPr lang="ru-RU" dirty="0" err="1"/>
              <a:t>багатоканатні</a:t>
            </a:r>
            <a:endParaRPr lang="ru-RU" dirty="0"/>
          </a:p>
        </p:txBody>
      </p:sp>
      <p:pic>
        <p:nvPicPr>
          <p:cNvPr id="43010" name="Picture 2" descr="http://nkmz.com/wp-content/themes/nkmztheme/assets/img/shpo/shpm-mnogokran/shpm-mnogokran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1142984"/>
            <a:ext cx="8747107" cy="5543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Шахтна підйомна машина МПМН-5*4 </a:t>
            </a:r>
          </a:p>
        </p:txBody>
      </p:sp>
      <p:pic>
        <p:nvPicPr>
          <p:cNvPr id="5" name="Picture 2" descr="C:\Users\Воха\Desktop\п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5" r="32979"/>
          <a:stretch>
            <a:fillRect/>
          </a:stretch>
        </p:blipFill>
        <p:spPr bwMode="auto">
          <a:xfrm>
            <a:off x="214281" y="928670"/>
            <a:ext cx="5536667" cy="492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86446" y="1703476"/>
            <a:ext cx="321471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відхиляючий шків;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шків тертя;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– редуктор;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– двигун;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– повітряний збірник;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– канат;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– противага;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– фундамент;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– пульт управління;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– гальмове улаштування. </a:t>
            </a:r>
            <a:endParaRPr kumimoji="0" lang="uk-UA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58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500066"/>
          </a:xfrm>
        </p:spPr>
        <p:txBody>
          <a:bodyPr>
            <a:normAutofit fontScale="90000"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підіймальні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шахтні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багатоканатні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42918"/>
            <a:ext cx="900115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Машини підіймальні багатоканатні мають кілька (2, 3, 4, 6, 8) підйомних канатів і розташовуються безпосередньо над стовбуром шахти на баштовому копрі (машини типу МПМБ, ЦШ і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МК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) або встановлюються в наземній будівлі на певній відстані від стовбура (машини типу МПМН і ЦШН). В основному багатоканатні машини застосовують для підйому великих вантажів з великих глибин. Багатоканатні машини комплектуються з двома видами гальм: радіально-колодковими або дисковими. Для глибоких шахт НКМЗ випускає підіймальну машину зі шківом тертя ШТ-7,2. Ця машина призначена в основному для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клітевих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підйомів і вимагає хвостового канату. Діаметр шківа тертя 7,2 м. Особливість цієї машини - наявність бобіни, посадженої на корінний вал поруч зі шківом тертя. Бобіна призначена для навивання канату при його зміні або навішуванні. Максимально можна навити на бобіну 1330 м канату діаметром 60 мм (дев'ять шарів). Електропровід машини - тихохідна постійного або змінного струму або швидкохідна змінного струму з редуктором. Гальмівна система -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пневмо-вантажна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. Максимально допустимий статичний натяг канату - 31 т; максимальна швидкість підйому 15,85 м/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62854" t="30769" r="2672" b="26781"/>
          <a:stretch>
            <a:fillRect/>
          </a:stretch>
        </p:blipFill>
        <p:spPr bwMode="auto">
          <a:xfrm>
            <a:off x="4071934" y="3071810"/>
            <a:ext cx="4905395" cy="363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61250" t="24216" r="2352" b="48718"/>
          <a:stretch>
            <a:fillRect/>
          </a:stretch>
        </p:blipFill>
        <p:spPr bwMode="auto">
          <a:xfrm>
            <a:off x="142844" y="3071810"/>
            <a:ext cx="378621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61250" t="55270" r="2352" b="12536"/>
          <a:stretch>
            <a:fillRect/>
          </a:stretch>
        </p:blipFill>
        <p:spPr bwMode="auto">
          <a:xfrm>
            <a:off x="142844" y="4929198"/>
            <a:ext cx="378621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Шахтна багатоканатна підйомна машина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://nkmz.com/wp-content/themes/nkmztheme/assets/img/shpo/shpm-mnogokran/shpm-mnogokran-1.png"/>
          <p:cNvPicPr>
            <a:picLocks noChangeAspect="1" noChangeArrowheads="1"/>
          </p:cNvPicPr>
          <p:nvPr/>
        </p:nvPicPr>
        <p:blipFill>
          <a:blip r:embed="rId2" cstate="print"/>
          <a:srcRect b="12821"/>
          <a:stretch>
            <a:fillRect/>
          </a:stretch>
        </p:blipFill>
        <p:spPr bwMode="auto">
          <a:xfrm>
            <a:off x="4643438" y="3571876"/>
            <a:ext cx="4319488" cy="2902098"/>
          </a:xfrm>
          <a:prstGeom prst="rect">
            <a:avLst/>
          </a:prstGeom>
          <a:noFill/>
        </p:spPr>
      </p:pic>
      <p:pic>
        <p:nvPicPr>
          <p:cNvPr id="41988" name="Picture 4" descr="http://nkmz.com/wp-content/themes/nkmztheme/assets/img/shpo/shpm-mnogokran/shpm-mnogokran-2.png"/>
          <p:cNvPicPr>
            <a:picLocks noChangeAspect="1" noChangeArrowheads="1"/>
          </p:cNvPicPr>
          <p:nvPr/>
        </p:nvPicPr>
        <p:blipFill>
          <a:blip r:embed="rId3" cstate="print"/>
          <a:srcRect b="12969"/>
          <a:stretch>
            <a:fillRect/>
          </a:stretch>
        </p:blipFill>
        <p:spPr bwMode="auto">
          <a:xfrm>
            <a:off x="142844" y="1571612"/>
            <a:ext cx="4307261" cy="29289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6488668"/>
            <a:ext cx="423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>
                <a:solidFill>
                  <a:srgbClr val="FFFF00"/>
                </a:solidFill>
              </a:rPr>
              <a:t>Шахтна підйомна машина МПМБ-3,25х4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572008"/>
            <a:ext cx="3981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FFFF00"/>
                </a:solidFill>
              </a:rPr>
              <a:t>Шахтна підйомна машина МПМН-5х4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Воха\Desktop\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74"/>
          <a:stretch>
            <a:fillRect/>
          </a:stretch>
        </p:blipFill>
        <p:spPr bwMode="auto">
          <a:xfrm>
            <a:off x="0" y="214290"/>
            <a:ext cx="6786578" cy="600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715140" y="1794679"/>
            <a:ext cx="24288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гальмова балка;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прес-вагові колодки;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– вертикальні стійки;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– опори;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–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важиль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6, 7 – тяга;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8 - регулююча гайка;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– регулююча стійка;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– штанга.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6050" y="42860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58"/>
            <a:ext cx="9144000" cy="692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00694" y="5357826"/>
            <a:ext cx="2357454" cy="8909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bIns="288000" rtlCol="0">
            <a:spAutoFit/>
          </a:bodyPr>
          <a:lstStyle/>
          <a:p>
            <a:r>
              <a:rPr lang="uk-UA" dirty="0"/>
              <a:t>Машини підйомні багатоканатні.</a:t>
            </a:r>
          </a:p>
        </p:txBody>
      </p:sp>
    </p:spTree>
    <p:extLst>
      <p:ext uri="{BB962C8B-B14F-4D97-AF65-F5344CB8AC3E}">
        <p14:creationId xmlns:p14="http://schemas.microsoft.com/office/powerpoint/2010/main" val="1132480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82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401080" cy="654032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підіймальні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шахтні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двобарабанні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714356"/>
            <a:ext cx="878687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/>
              <a:t>	Підіймальні машини з двома циліндричними барабанами (тип 2Ц і МПБ) застосовуються для одношарового і двошарового навивання канату на </a:t>
            </a:r>
            <a:r>
              <a:rPr lang="uk-UA" sz="1600" dirty="0" err="1"/>
              <a:t>двоскіпових</a:t>
            </a:r>
            <a:r>
              <a:rPr lang="uk-UA" sz="1600" dirty="0"/>
              <a:t> та </a:t>
            </a:r>
            <a:r>
              <a:rPr lang="uk-UA" sz="1600" dirty="0" err="1"/>
              <a:t>двоклітевих</a:t>
            </a:r>
            <a:r>
              <a:rPr lang="uk-UA" sz="1600" dirty="0"/>
              <a:t> підйомах, а також для </a:t>
            </a:r>
            <a:r>
              <a:rPr lang="uk-UA" sz="1600" dirty="0" err="1"/>
              <a:t>односудинних</a:t>
            </a:r>
            <a:r>
              <a:rPr lang="uk-UA" sz="1600" dirty="0"/>
              <a:t> підйомів з противагою. Відмінною особливістю цих машин типу МПБ є розташування гальма всередині барабана. Це дозволяє повністю використовувати зовнішню циліндричну поверхню барабана під навивання канату (збільшує </a:t>
            </a:r>
            <a:r>
              <a:rPr lang="uk-UA" sz="1600" dirty="0" err="1"/>
              <a:t>канатоємність</a:t>
            </a:r>
            <a:r>
              <a:rPr lang="uk-UA" sz="1600" dirty="0"/>
              <a:t> при заданих розмірах барабана і зменшує його габарити при заданій </a:t>
            </a:r>
            <a:r>
              <a:rPr lang="uk-UA" sz="1600" dirty="0" err="1"/>
              <a:t>канатоємності</a:t>
            </a:r>
            <a:r>
              <a:rPr lang="uk-UA" sz="1600" dirty="0"/>
              <a:t>). Машини дозволяють виробляти підйом вантажів з декількох горизонтів, відстань між якими визначається </a:t>
            </a:r>
            <a:r>
              <a:rPr lang="uk-UA" sz="1600" dirty="0" err="1"/>
              <a:t>канатоємністю</a:t>
            </a:r>
            <a:r>
              <a:rPr lang="uk-UA" sz="1600" dirty="0"/>
              <a:t> одного барабана. Для швидкого регулювання довжини канатів при їх витягненні або обрубуванні на випробування і для швидкої зміни горизонтів, один барабан - заклинений, з'єднується з валом за допомогою болтових з'єднань, а інший - переставний - за допомогою пружинно-пневматичного розчіпного пристрою зубчастого типу.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488714"/>
            <a:ext cx="4429124" cy="322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44" y="350043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1600" dirty="0"/>
              <a:t>       Нижній канат, закріплений на заклиненому барабані і верхній канат, закріплений на переставному барабані, навиваються в межах свого барабана. Машини можуть мати праве або ліве розташування повідні, але в обох випадках правий канат повинен бути верхнім, а лівий - нижнім. Підіймальні машини типу 2Ц можуть комплектуватися радіально-колодковими гальмами з зовнішнім розташуванням або дисковими гальмами. Підіймальні машини типу МПБ комплектуються радіально-колодковими гальмами з внутрішнім розташуванням.</a:t>
            </a:r>
            <a:endParaRPr lang="ru-RU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4286280" cy="1571636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ДВОБАРАБАННІ З РЕДУКТОРНОЮ ПОВІДНЕЮ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63015" t="40171" r="2672" b="21937"/>
          <a:stretch>
            <a:fillRect/>
          </a:stretch>
        </p:blipFill>
        <p:spPr bwMode="auto">
          <a:xfrm>
            <a:off x="142844" y="2143116"/>
            <a:ext cx="4929222" cy="3910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61251" t="24786" r="3314" b="11681"/>
          <a:stretch>
            <a:fillRect/>
          </a:stretch>
        </p:blipFill>
        <p:spPr bwMode="auto">
          <a:xfrm>
            <a:off x="5072066" y="142852"/>
            <a:ext cx="3890975" cy="448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61251" t="15100" r="2031" b="46154"/>
          <a:stretch>
            <a:fillRect/>
          </a:stretch>
        </p:blipFill>
        <p:spPr bwMode="auto">
          <a:xfrm>
            <a:off x="5072066" y="4714884"/>
            <a:ext cx="392909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54"/>
            <a:ext cx="9144000" cy="682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14942" y="5286388"/>
            <a:ext cx="2928958" cy="11090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bIns="504000" rtlCol="0">
            <a:spAutoFit/>
          </a:bodyPr>
          <a:lstStyle/>
          <a:p>
            <a:r>
              <a:rPr lang="uk-UA" dirty="0"/>
              <a:t>Двобарабанні двошарові з </a:t>
            </a:r>
            <a:r>
              <a:rPr lang="uk-UA" dirty="0" err="1"/>
              <a:t>безредукторним</a:t>
            </a:r>
            <a:r>
              <a:rPr lang="uk-UA" dirty="0"/>
              <a:t> приводом</a:t>
            </a:r>
          </a:p>
        </p:txBody>
      </p:sp>
    </p:spTree>
    <p:extLst>
      <p:ext uri="{BB962C8B-B14F-4D97-AF65-F5344CB8AC3E}">
        <p14:creationId xmlns:p14="http://schemas.microsoft.com/office/powerpoint/2010/main" val="258897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34" y="0"/>
            <a:ext cx="930326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671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09"/>
            <a:ext cx="9144000" cy="685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29190" y="5329063"/>
            <a:ext cx="2428892" cy="138608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bIns="504000" rtlCol="0">
            <a:spAutoFit/>
          </a:bodyPr>
          <a:lstStyle/>
          <a:p>
            <a:r>
              <a:rPr lang="uk-UA" dirty="0"/>
              <a:t>Двобарабанні з </a:t>
            </a:r>
            <a:r>
              <a:rPr lang="uk-UA" dirty="0" err="1"/>
              <a:t>безредукторним</a:t>
            </a:r>
            <a:r>
              <a:rPr lang="uk-UA" dirty="0"/>
              <a:t> приводом</a:t>
            </a:r>
          </a:p>
        </p:txBody>
      </p:sp>
    </p:spTree>
    <p:extLst>
      <p:ext uri="{BB962C8B-B14F-4D97-AF65-F5344CB8AC3E}">
        <p14:creationId xmlns:p14="http://schemas.microsoft.com/office/powerpoint/2010/main" val="192868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Times New Roman" pitchFamily="18" charset="0"/>
                <a:cs typeface="Times New Roman" pitchFamily="18" charset="0"/>
              </a:rPr>
              <a:t>Mine winder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БЦКБ-9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x5/2,5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http://nkmz.com/wp-content/themes/nkmztheme/assets/img/shpo/shpm-bcb/shpm-bcb.png"/>
          <p:cNvPicPr>
            <a:picLocks noChangeAspect="1" noChangeArrowheads="1"/>
          </p:cNvPicPr>
          <p:nvPr/>
        </p:nvPicPr>
        <p:blipFill>
          <a:blip r:embed="rId2" cstate="print"/>
          <a:srcRect b="9409"/>
          <a:stretch>
            <a:fillRect/>
          </a:stretch>
        </p:blipFill>
        <p:spPr bwMode="auto">
          <a:xfrm>
            <a:off x="4643438" y="3571876"/>
            <a:ext cx="4371975" cy="3071834"/>
          </a:xfrm>
          <a:prstGeom prst="rect">
            <a:avLst/>
          </a:prstGeom>
          <a:noFill/>
        </p:spPr>
      </p:pic>
      <p:pic>
        <p:nvPicPr>
          <p:cNvPr id="46084" name="Picture 4" descr="http://nkmz.com/wp-content/themes/nkmztheme/assets/img/shpo/shpm-bcb/shpm-bcb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714488"/>
            <a:ext cx="4371975" cy="2476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nkmz.com/wp-content/themes/nkmztheme/assets/img/shpo/shpm-bcb/shpm-bcb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5162480" cy="352899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3214686"/>
            <a:ext cx="4965621" cy="350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86546" y="5899405"/>
            <a:ext cx="2214610" cy="67286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bIns="72000" rtlCol="0">
            <a:spAutoFit/>
          </a:bodyPr>
          <a:lstStyle/>
          <a:p>
            <a:r>
              <a:rPr lang="uk-UA" sz="1200" dirty="0" err="1"/>
              <a:t>Біциліндричні</a:t>
            </a:r>
            <a:r>
              <a:rPr lang="uk-UA" sz="1200" dirty="0"/>
              <a:t> з розрізним барабаном з </a:t>
            </a:r>
            <a:r>
              <a:rPr lang="uk-UA" sz="1200" dirty="0" err="1"/>
              <a:t>безредукторним</a:t>
            </a:r>
            <a:r>
              <a:rPr lang="uk-UA" sz="1200" dirty="0"/>
              <a:t> приводом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" y="0"/>
            <a:ext cx="9250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614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001156" cy="1143000"/>
          </a:xfrm>
        </p:spPr>
        <p:txBody>
          <a:bodyPr>
            <a:normAutofit/>
          </a:bodyPr>
          <a:lstStyle/>
          <a:p>
            <a:r>
              <a:rPr lang="ru-RU" sz="3200" b="0" dirty="0">
                <a:latin typeface="Times New Roman" pitchFamily="18" charset="0"/>
                <a:cs typeface="Times New Roman" pitchFamily="18" charset="0"/>
              </a:rPr>
              <a:t>РЕДУКТОРИ ШАХТНИХ ПІДЙОМНИХ МАШИН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http://nkmz.com/wp-content/themes/nkmztheme/assets/img/shpo/reduktori/reduktor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5759" y="1500174"/>
            <a:ext cx="4991083" cy="44657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500174"/>
            <a:ext cx="37147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>
                <a:solidFill>
                  <a:schemeClr val="bg1"/>
                </a:solidFill>
              </a:rPr>
              <a:t>	Для шахтних підйомних машин застосовуються редуктори типу:</a:t>
            </a:r>
            <a:br>
              <a:rPr lang="uk-UA" sz="1400" dirty="0">
                <a:solidFill>
                  <a:schemeClr val="bg1"/>
                </a:solidFill>
              </a:rPr>
            </a:br>
            <a:r>
              <a:rPr lang="uk-UA" sz="1400" dirty="0">
                <a:solidFill>
                  <a:schemeClr val="bg1"/>
                </a:solidFill>
              </a:rPr>
              <a:t>         ЦО - редуктор циліндричний одноступінчатий реверсивний, з двома приводними валами;</a:t>
            </a:r>
            <a:br>
              <a:rPr lang="uk-UA" sz="1400" dirty="0">
                <a:solidFill>
                  <a:schemeClr val="bg1"/>
                </a:solidFill>
              </a:rPr>
            </a:br>
            <a:r>
              <a:rPr lang="uk-UA" sz="1400" dirty="0">
                <a:solidFill>
                  <a:schemeClr val="bg1"/>
                </a:solidFill>
              </a:rPr>
              <a:t>         Ц2 - редуктор циліндричний двоступінчастий з одним приводним валом;</a:t>
            </a:r>
            <a:br>
              <a:rPr lang="uk-UA" sz="1400" dirty="0">
                <a:solidFill>
                  <a:schemeClr val="bg1"/>
                </a:solidFill>
              </a:rPr>
            </a:br>
            <a:r>
              <a:rPr lang="uk-UA" sz="1400" dirty="0">
                <a:solidFill>
                  <a:schemeClr val="bg1"/>
                </a:solidFill>
              </a:rPr>
              <a:t>         2Ц2 - редуктор циліндричний двоступінчастий реверсивний з двома приводними валами.</a:t>
            </a:r>
            <a:br>
              <a:rPr lang="uk-UA" sz="1400" dirty="0">
                <a:solidFill>
                  <a:schemeClr val="bg1"/>
                </a:solidFill>
              </a:rPr>
            </a:br>
            <a:r>
              <a:rPr lang="uk-UA" sz="1400" dirty="0">
                <a:solidFill>
                  <a:schemeClr val="bg1"/>
                </a:solidFill>
              </a:rPr>
              <a:t>         Редуктори типу ЦО виконуються з номінальними значеннями передавальних чисел 10,5 і 11,5 с міжцентровим 2200 мм, 1800 </a:t>
            </a:r>
            <a:r>
              <a:rPr lang="uk-UA" sz="1400" dirty="0" err="1">
                <a:solidFill>
                  <a:schemeClr val="bg1"/>
                </a:solidFill>
              </a:rPr>
              <a:t>мм</a:t>
            </a:r>
            <a:r>
              <a:rPr lang="uk-UA" sz="1400" dirty="0">
                <a:solidFill>
                  <a:schemeClr val="bg1"/>
                </a:solidFill>
              </a:rPr>
              <a:t>, 1600 </a:t>
            </a:r>
            <a:r>
              <a:rPr lang="uk-UA" sz="1400" dirty="0" err="1">
                <a:solidFill>
                  <a:schemeClr val="bg1"/>
                </a:solidFill>
              </a:rPr>
              <a:t>мм</a:t>
            </a:r>
            <a:r>
              <a:rPr lang="uk-UA" sz="1400" dirty="0">
                <a:solidFill>
                  <a:schemeClr val="bg1"/>
                </a:solidFill>
              </a:rPr>
              <a:t> і 1400 мм.</a:t>
            </a:r>
            <a:br>
              <a:rPr lang="uk-UA" sz="1400" dirty="0">
                <a:solidFill>
                  <a:schemeClr val="bg1"/>
                </a:solidFill>
              </a:rPr>
            </a:br>
            <a:r>
              <a:rPr lang="uk-UA" sz="1400" dirty="0">
                <a:solidFill>
                  <a:schemeClr val="bg1"/>
                </a:solidFill>
              </a:rPr>
              <a:t>Редуктори забезпечують передачу руху при максимальній швидкості руху каната, що допускається "Правилами безпеки". </a:t>
            </a:r>
            <a:r>
              <a:rPr lang="uk-UA" sz="1400" dirty="0" err="1">
                <a:solidFill>
                  <a:schemeClr val="bg1"/>
                </a:solidFill>
              </a:rPr>
              <a:t>ПрАТ</a:t>
            </a:r>
            <a:r>
              <a:rPr lang="uk-UA" sz="1400" dirty="0">
                <a:solidFill>
                  <a:schemeClr val="bg1"/>
                </a:solidFill>
              </a:rPr>
              <a:t> «НКМЗ» готове спроектувати, виготовити і поставити інші типорозміри редукторів з параметрами під конкретні вимоги замовника.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uk-UA" sz="3200">
                <a:latin typeface="Times New Roman" pitchFamily="18" charset="0"/>
                <a:cs typeface="Times New Roman" pitchFamily="18" charset="0"/>
              </a:rPr>
              <a:t>Редуктори шахтних підіймальних машин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857232"/>
            <a:ext cx="35004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>
                <a:solidFill>
                  <a:schemeClr val="bg1"/>
                </a:solidFill>
              </a:rPr>
              <a:t>      Для шахтних підіймальних машин застосовуються редуктори типу ЦО - редуктор циліндричний одноступінчастий реверсивний, з </a:t>
            </a:r>
            <a:r>
              <a:rPr lang="uk-UA" sz="1400" dirty="0" err="1">
                <a:solidFill>
                  <a:schemeClr val="bg1"/>
                </a:solidFill>
              </a:rPr>
              <a:t>евольвентним</a:t>
            </a:r>
            <a:r>
              <a:rPr lang="uk-UA" sz="1400" dirty="0">
                <a:solidFill>
                  <a:schemeClr val="bg1"/>
                </a:solidFill>
              </a:rPr>
              <a:t> зачепленням, з двома приводними валами типу ЦД - редуктор циліндричний двоступінчастий з одним повідним валом. Редуктори типу ЦО виконуються з номінальними значеннями передавальних чисел 10,5 і 11,5 з міжцентровою відстанню 2200 мм, 1800 </a:t>
            </a:r>
            <a:r>
              <a:rPr lang="uk-UA" sz="1400" dirty="0" err="1">
                <a:solidFill>
                  <a:schemeClr val="bg1"/>
                </a:solidFill>
              </a:rPr>
              <a:t>мм</a:t>
            </a:r>
            <a:r>
              <a:rPr lang="uk-UA" sz="1400" dirty="0">
                <a:solidFill>
                  <a:schemeClr val="bg1"/>
                </a:solidFill>
              </a:rPr>
              <a:t>, 1600 </a:t>
            </a:r>
            <a:r>
              <a:rPr lang="uk-UA" sz="1400" dirty="0" err="1">
                <a:solidFill>
                  <a:schemeClr val="bg1"/>
                </a:solidFill>
              </a:rPr>
              <a:t>мм</a:t>
            </a:r>
            <a:r>
              <a:rPr lang="uk-UA" sz="1400" dirty="0">
                <a:solidFill>
                  <a:schemeClr val="bg1"/>
                </a:solidFill>
              </a:rPr>
              <a:t> і 1400 мм. Для спеціальних машин редуктор ЦО-22 виготовляється з передавальним числом 9,5 на </a:t>
            </a:r>
            <a:r>
              <a:rPr lang="uk-UA" sz="1400" dirty="0" err="1">
                <a:solidFill>
                  <a:schemeClr val="bg1"/>
                </a:solidFill>
              </a:rPr>
              <a:t>вальницях</a:t>
            </a:r>
            <a:r>
              <a:rPr lang="uk-UA" sz="1400" dirty="0">
                <a:solidFill>
                  <a:schemeClr val="bg1"/>
                </a:solidFill>
              </a:rPr>
              <a:t> кочення і, як виняток, на </a:t>
            </a:r>
            <a:r>
              <a:rPr lang="uk-UA" sz="1400" dirty="0" err="1">
                <a:solidFill>
                  <a:schemeClr val="bg1"/>
                </a:solidFill>
              </a:rPr>
              <a:t>вальницях</a:t>
            </a:r>
            <a:r>
              <a:rPr lang="uk-UA" sz="1400" dirty="0">
                <a:solidFill>
                  <a:schemeClr val="bg1"/>
                </a:solidFill>
              </a:rPr>
              <a:t> ковзання. Редуктори типу ЦД виконуються з номінальним значенням передавального числа 20. Редуктори забезпечують передачу руху при максимальній швидкості руху канату, що допускається "Правилами безпеки".</a:t>
            </a:r>
          </a:p>
        </p:txBody>
      </p:sp>
      <p:pic>
        <p:nvPicPr>
          <p:cNvPr id="53250" name="Picture 2" descr="https://magma.ua/wp-content/uploads/2021/03/DSC01451_%D0%BE%D0%B1%D1%80%D0%B0%D0%B1%D0%BE%D1%82%D0%B0%D0%BD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928670"/>
            <a:ext cx="4514703" cy="3000396"/>
          </a:xfrm>
          <a:prstGeom prst="rect">
            <a:avLst/>
          </a:prstGeom>
          <a:noFill/>
        </p:spPr>
      </p:pic>
      <p:pic>
        <p:nvPicPr>
          <p:cNvPr id="7" name="Рисунок 6" descr="https://magma.ua/wp-content/uploads/2021/03/DSC00791_%D0%BE%D0%B1%D1%80%D0%B0%D0%B1%D0%BE%D1%82%D0%B0%D0%BD%D0%BE.jpg"/>
          <p:cNvPicPr/>
          <p:nvPr/>
        </p:nvPicPr>
        <p:blipFill>
          <a:blip r:embed="rId3" cstate="print"/>
          <a:srcRect t="23166"/>
          <a:stretch>
            <a:fillRect/>
          </a:stretch>
        </p:blipFill>
        <p:spPr bwMode="auto">
          <a:xfrm>
            <a:off x="142844" y="5143512"/>
            <a:ext cx="3500462" cy="153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 l="62373" t="30769" r="2672" b="37037"/>
          <a:stretch>
            <a:fillRect/>
          </a:stretch>
        </p:blipFill>
        <p:spPr bwMode="auto">
          <a:xfrm>
            <a:off x="3929058" y="4067187"/>
            <a:ext cx="5076846" cy="257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796908"/>
          </a:xfrm>
        </p:spPr>
        <p:txBody>
          <a:bodyPr>
            <a:noAutofit/>
          </a:bodyPr>
          <a:lstStyle/>
          <a:p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РЕДУКТОРИ ШАХТНИХ ПІДЙОМНИХ МАШИН</a:t>
            </a:r>
            <a:endParaRPr lang="ru-RU" sz="2800" dirty="0"/>
          </a:p>
        </p:txBody>
      </p:sp>
      <p:pic>
        <p:nvPicPr>
          <p:cNvPr id="4" name="Рисунок 3" descr="https://magma.ua/wp-content/uploads/2021/03/DSC01901_%D0%BE%D0%B1%D1%80%D0%B0%D0%B1%D0%BE%D1%82%D0%B0%D0%BD%D0%B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429000"/>
            <a:ext cx="5083169" cy="323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magma.ua/wp-content/uploads/2021/03/DSC040691_%D0%BE%D0%B1%D1%80%D0%B0%D0%B1%D0%BE%D1%82%D0%B0%D0%BD%D0%B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142984"/>
            <a:ext cx="492922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234" y="0"/>
            <a:ext cx="94144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191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229600" cy="1143000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Дякую за увагу!!!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8" name="AutoShape 2" descr="Редуктор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Редуктор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2" name="Picture 6" descr="Редуктор — Вікіпедія"/>
          <p:cNvPicPr>
            <a:picLocks noChangeAspect="1" noChangeArrowheads="1"/>
          </p:cNvPicPr>
          <p:nvPr/>
        </p:nvPicPr>
        <p:blipFill>
          <a:blip r:embed="rId2" cstate="print"/>
          <a:srcRect t="4819" r="22289"/>
          <a:stretch>
            <a:fillRect/>
          </a:stretch>
        </p:blipFill>
        <p:spPr bwMode="auto">
          <a:xfrm>
            <a:off x="428596" y="3143248"/>
            <a:ext cx="3786214" cy="3478034"/>
          </a:xfrm>
          <a:prstGeom prst="rect">
            <a:avLst/>
          </a:prstGeom>
          <a:noFill/>
        </p:spPr>
      </p:pic>
      <p:pic>
        <p:nvPicPr>
          <p:cNvPr id="7" name="Рисунок 6" descr="#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9407" y="3286124"/>
            <a:ext cx="3684593" cy="306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162" y="1"/>
            <a:ext cx="9458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31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233" y="0"/>
            <a:ext cx="94144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18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FFFF00"/>
                </a:solidFill>
              </a:rPr>
              <a:t>Шахтно-прохідницьке обладнання. Машини підіймальні шахтні з одним циліндричним нерозрізним барабаном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857232"/>
            <a:ext cx="864396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Підіймальні машини з одним циліндричним нерозрізним барабаном (тип 1 і МПБ) застосовуються для одношарового і багатошарового навивання канату на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однопосудинних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підйомах. Відмінною особливістю машин типу МПБ є розташування гальма всередині барабана. Це дозволяє повністю використовувати зовнішню циліндричну поверхню барабана під навивання канату (збільшує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канатоємність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при заданих розмірах барабана і зменшує його габарити при заданій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канатоємності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Машини можуть мати праве або ліве розташування повідні. Підіймальні машини типу 1 можуть комплектуватися радіально-колодковими гальмами з зовнішнім розташуванням або дисковими гальмами. Підіймальні машини типу МПБ комплектуються радіально-колодковими гальмами з внутрішнім розташуванням. Машини можуть обслуговувати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однокінцевий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підйом. В основному застосовуються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баддяні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при проходженні стовбурів шахт і копалень. Допускається багатошарове намотування канату на барабан. При двошаровому навиванні барабан забезпечено перехідною смугою для плавного виведення канату на другий шар і його впорядкованому навиванні на другому шарі.</a:t>
            </a:r>
          </a:p>
        </p:txBody>
      </p:sp>
      <p:pic>
        <p:nvPicPr>
          <p:cNvPr id="2050" name="Picture 2" descr="http://nkmz.com/wp-content/themes/nkmztheme/assets/img/shpo/shpmt1/shpm-tip1-3.png"/>
          <p:cNvPicPr>
            <a:picLocks noChangeAspect="1" noChangeArrowheads="1"/>
          </p:cNvPicPr>
          <p:nvPr/>
        </p:nvPicPr>
        <p:blipFill>
          <a:blip r:embed="rId2" cstate="print"/>
          <a:srcRect b="12541"/>
          <a:stretch>
            <a:fillRect/>
          </a:stretch>
        </p:blipFill>
        <p:spPr bwMode="auto">
          <a:xfrm>
            <a:off x="4643438" y="4081863"/>
            <a:ext cx="3571900" cy="26237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62213" t="34188" r="2993" b="23077"/>
          <a:stretch>
            <a:fillRect/>
          </a:stretch>
        </p:blipFill>
        <p:spPr bwMode="auto">
          <a:xfrm>
            <a:off x="142844" y="142852"/>
            <a:ext cx="521494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39444" t="18803" r="23196" b="20798"/>
          <a:stretch>
            <a:fillRect/>
          </a:stretch>
        </p:blipFill>
        <p:spPr bwMode="auto">
          <a:xfrm>
            <a:off x="5500694" y="142852"/>
            <a:ext cx="364330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38643" t="51282" r="23196" b="11396"/>
          <a:stretch>
            <a:fillRect/>
          </a:stretch>
        </p:blipFill>
        <p:spPr bwMode="auto">
          <a:xfrm>
            <a:off x="1857356" y="4357694"/>
            <a:ext cx="40005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357950" y="5286388"/>
            <a:ext cx="1753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www.nkmz.com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0694" y="5020773"/>
            <a:ext cx="2786082" cy="140862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bIns="252000" rtlCol="0">
            <a:spAutoFit/>
          </a:bodyPr>
          <a:lstStyle/>
          <a:p>
            <a:r>
              <a:rPr lang="uk-UA" dirty="0"/>
              <a:t>Однобарабанні з циліндричним нерозрізним барабаном з редукторним приводом</a:t>
            </a:r>
          </a:p>
        </p:txBody>
      </p:sp>
    </p:spTree>
    <p:extLst>
      <p:ext uri="{BB962C8B-B14F-4D97-AF65-F5344CB8AC3E}">
        <p14:creationId xmlns:p14="http://schemas.microsoft.com/office/powerpoint/2010/main" val="158833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Підйомні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одним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циліндровим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нерозрізним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барабаном (тип 1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МПБ) </a:t>
            </a:r>
            <a:r>
              <a:rPr lang="uk-UA" sz="2400" b="0" dirty="0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одношарової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багатошарової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навивки каната на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однососудних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підйомах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nkmz.com/wp-content/themes/nkmztheme/assets/img/shpo/shpmt1/shpm-tip1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8536541" cy="4727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43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543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147</TotalTime>
  <Words>993</Words>
  <Application>Microsoft Office PowerPoint</Application>
  <PresentationFormat>Экран (4:3)</PresentationFormat>
  <Paragraphs>50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Заняття 19 Тема 5.1.7. Органи навивки постійного радіусу. Тема 5.1.8. Врівноваження підйомних систем. </vt:lpstr>
      <vt:lpstr>Презентация PowerPoint</vt:lpstr>
      <vt:lpstr>Презентация PowerPoint</vt:lpstr>
      <vt:lpstr>м</vt:lpstr>
      <vt:lpstr>Презентация PowerPoint</vt:lpstr>
      <vt:lpstr>Презентация PowerPoint</vt:lpstr>
      <vt:lpstr>Презентация PowerPoint</vt:lpstr>
      <vt:lpstr>Підйомні машини з одним циліндровим нерозрізним барабаном (тип 1 і МПБ) застосовуються для одношарової і багатошарової навивки каната на однососудних підйомах.</vt:lpstr>
      <vt:lpstr>Презентация PowerPoint</vt:lpstr>
      <vt:lpstr>Презентация PowerPoint</vt:lpstr>
      <vt:lpstr>Машини підіймальні багатоканатні</vt:lpstr>
      <vt:lpstr>Шахтна підйомна машина МПМН-5*4 </vt:lpstr>
      <vt:lpstr>Машини підіймальні шахтні багатоканатні</vt:lpstr>
      <vt:lpstr>Шахтна багатоканатна підйомна машина</vt:lpstr>
      <vt:lpstr>Презентация PowerPoint</vt:lpstr>
      <vt:lpstr>Презентация PowerPoint</vt:lpstr>
      <vt:lpstr>Машини підіймальні шахтні двобарабанні</vt:lpstr>
      <vt:lpstr>ДВОБАРАБАННІ З РЕДУКТОРНОЮ ПОВІДНЕЮ</vt:lpstr>
      <vt:lpstr>Презентация PowerPoint</vt:lpstr>
      <vt:lpstr>Презентация PowerPoint</vt:lpstr>
      <vt:lpstr>Mine winder БЦКБ-9x5/2,5</vt:lpstr>
      <vt:lpstr>Презентация PowerPoint</vt:lpstr>
      <vt:lpstr>Презентация PowerPoint</vt:lpstr>
      <vt:lpstr>РЕДУКТОРИ ШАХТНИХ ПІДЙОМНИХ МАШИН</vt:lpstr>
      <vt:lpstr>Редуктори шахтних підіймальних машин</vt:lpstr>
      <vt:lpstr>РЕДУКТОРИ ШАХТНИХ ПІДЙОМНИХ МАШИН</vt:lpstr>
      <vt:lpstr>Презентация PowerPoint</vt:lpstr>
      <vt:lpstr>Дякую за увагу!!!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Воха</dc:creator>
  <cp:lastModifiedBy>Виктория Шарина</cp:lastModifiedBy>
  <cp:revision>30</cp:revision>
  <dcterms:created xsi:type="dcterms:W3CDTF">2016-03-16T08:18:39Z</dcterms:created>
  <dcterms:modified xsi:type="dcterms:W3CDTF">2023-06-08T20:40:48Z</dcterms:modified>
</cp:coreProperties>
</file>