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1" r:id="rId4"/>
    <p:sldId id="260" r:id="rId5"/>
    <p:sldId id="301" r:id="rId6"/>
    <p:sldId id="299" r:id="rId7"/>
    <p:sldId id="300" r:id="rId8"/>
    <p:sldId id="270" r:id="rId9"/>
    <p:sldId id="265" r:id="rId10"/>
    <p:sldId id="287" r:id="rId11"/>
    <p:sldId id="288" r:id="rId12"/>
    <p:sldId id="290" r:id="rId13"/>
    <p:sldId id="289" r:id="rId14"/>
    <p:sldId id="291" r:id="rId15"/>
    <p:sldId id="292" r:id="rId16"/>
    <p:sldId id="293" r:id="rId17"/>
    <p:sldId id="294" r:id="rId18"/>
    <p:sldId id="295" r:id="rId19"/>
    <p:sldId id="297" r:id="rId20"/>
    <p:sldId id="296" r:id="rId21"/>
    <p:sldId id="274" r:id="rId22"/>
    <p:sldId id="275" r:id="rId23"/>
    <p:sldId id="298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4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9DE132-53D7-4885-BF73-4DEBDD0BC1F0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259990-012D-4BD6-AC28-947D7C5A1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358246" cy="936104"/>
          </a:xfrm>
        </p:spPr>
        <p:txBody>
          <a:bodyPr/>
          <a:lstStyle/>
          <a:p>
            <a:pPr marL="182880" indent="0" algn="ctr">
              <a:buNone/>
            </a:pPr>
            <a:r>
              <a:rPr lang="uk-UA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3. Шахтні водовідливні установки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Водовідливна установка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Символы украины рисунки - 64 фото"/>
          <p:cNvPicPr>
            <a:picLocks noChangeAspect="1" noChangeArrowheads="1"/>
          </p:cNvPicPr>
          <p:nvPr/>
        </p:nvPicPr>
        <p:blipFill>
          <a:blip r:embed="rId2" cstate="print"/>
          <a:srcRect l="7854" t="7895" r="5748" b="10526"/>
          <a:stretch>
            <a:fillRect/>
          </a:stretch>
        </p:blipFill>
        <p:spPr bwMode="auto">
          <a:xfrm>
            <a:off x="1071538" y="1428736"/>
            <a:ext cx="4258627" cy="4000528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D5B5A8-6918-4113-A787-C67E111C4753}"/>
              </a:ext>
            </a:extLst>
          </p:cNvPr>
          <p:cNvSpPr txBox="1"/>
          <p:nvPr/>
        </p:nvSpPr>
        <p:spPr>
          <a:xfrm>
            <a:off x="4644008" y="3212976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uk-UA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3.5. Сумісна робота насосів.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3.6. Трубопровід водовідливних установок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37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071678"/>
            <a:ext cx="2857520" cy="357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 cstate="print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43116"/>
            <a:ext cx="3000396" cy="3457265"/>
          </a:xfrm>
          <a:prstGeom prst="rect">
            <a:avLst/>
          </a:prstGeom>
          <a:noFill/>
          <a:ln>
            <a:noFill/>
          </a:ln>
        </p:spPr>
      </p:pic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428596" y="5572140"/>
            <a:ext cx="8143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14. Діаграми роботи послідовно з'єднаних насосів;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- розташованих на одному рівні і на великій відстані один від одного;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-розташування на різних горизонтах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357158" y="386814"/>
            <a:ext cx="84296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послідовному з'єднанні насосів, необхідному для збільшення напору установки, один насос всмоктує воду з приймального колодязя і нагнітає її в підвідний патрубок другого насоса, який по напірному трубопроводу подає воду до місця зливу її.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214282" y="214290"/>
            <a:ext cx="89297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паралельному з'єднанні насосів, необхідному для збільшення подачі установки при тій же геометричній висоті, що і для одного насоса, кожен з насосів всмоктує воду з водозбірного резервуара і подає її в загальний напірний трубопровід.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357298"/>
            <a:ext cx="3914795" cy="4357718"/>
          </a:xfrm>
          <a:prstGeom prst="rect">
            <a:avLst/>
          </a:prstGeom>
          <a:noFill/>
          <a:ln>
            <a:noFill/>
          </a:ln>
        </p:spPr>
      </p:pic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57158" y="5786454"/>
            <a:ext cx="435768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15. Діаграма роботи паралельно з'єднаних насосів,  розташованих на великій відстані один від одного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474345"/>
            <a:ext cx="8858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     Водопровідні мережі призначені для транспортування води від джерела водопостачання до споживачів. Вони складаються з водоводів, магістральних мереж і розподільних трубопроводів. Водоводами вода подається від насосних станцій  до  населеного  пункту, на території якого розташована мережа магістральних і розподільних трубопроводів.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     Водоводи прокладають не менше, ніж у дві лінії, з'єднані перемичками, що забезпечує безперебійність подачі води. Відстань між окремими лініями бути не менше 5 м при діаметрі труб до 300 мм і 10м — при трубах більшого діаметра. Магістральні трубопроводи призначені для транспортування основних транзитних мас води. Розподільними трубопроводами подають воду від магістралей до місць споживання.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5918" y="3286124"/>
            <a:ext cx="5572164" cy="2214578"/>
          </a:xfrm>
          <a:prstGeom prst="rect">
            <a:avLst/>
          </a:prstGeom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214546" y="5572140"/>
            <a:ext cx="49292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Схеми водопровідних мереж: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а) – тупикова; б) – кільцева; в) - комбінована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>
                <a:latin typeface="Times New Roman" pitchFamily="18" charset="0"/>
                <a:cs typeface="Times New Roman" pitchFamily="18" charset="0"/>
              </a:rPr>
              <a:t>Для влаштування зовнішніх водопровідних мереж використовують, чавунні, азбестоцементні, залізобетонні та пластмасові труби.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71546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Сталеві труби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виготовляють безшовними і зварними (з прямим або спіральним швом). Безшовні труби мають високу міцність і тому їх використовують для влаштування підземних переходів під залізницями та автомагістралями, в дюкерах, в сейсмічних районах та просадних ґрунтах.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285992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Чавунні труби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порівняно зі сталевими довговічніші за рахунок значної товщини стінок.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928934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Залізобетонні труби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застосовують переважно для водоводів.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357562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Азбестоцементні труби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стійкі проти корозії, мають гладкі стінки з невеликим гідравлічним опором, малу масу і низьку теплопровідність, легко механічно обробляються, але вони крихкі, вимагають особливої уваги при транспортуванні та динамічних навантаженнях.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500570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Пластмасові (пластикові) труби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виготовляють із полімерних матеріалів: поліетилену високої та низької щільності,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полібутилену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поліпропілену, полівінілхлориду, поліхлорвінілу та інших.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Різновидом пластмасових є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металопластикові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(багатошарові) труби, в яких поєднані переваги металевих та пластмасових труб.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6850" y="449591"/>
            <a:ext cx="4891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/>
                <a:ea typeface="Times New Roman"/>
              </a:rPr>
              <a:t>Арматура зовнішніх водопровідних мереж.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857232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/>
                <a:ea typeface="Times New Roman"/>
              </a:rPr>
              <a:t>      Для організації належної експлуатації на зовнішніх водопровідних мережах передбачають встановлення запірно-регулювальної (засувки), запобіжної (запобіжні та зворотні клапани, вантузи) і водорозбірної арматури (водорозбірні колонки, пожежні гідранти).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2071678"/>
            <a:ext cx="50720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Засувки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призначені для управління потоком води в мережі і вимкнення окремих ділянок для огляду і ремонту, їх встановлюють в місцях перетину магістралей і відгалужень від них з таким розрахунком, щоб під час ремонту вимикали не більше п'яти пожежних гідрантів. Прохід в засувках перекривається запірними дисками, які пересуваються гвинтовим шпинделем. Засувки за конструкцією запірних дисків поділяються на паралельні і клинові, а за конструкцією шпинделя — з висувним 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невисувним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шпинделем.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1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44" y="2143116"/>
            <a:ext cx="3929090" cy="2714644"/>
          </a:xfrm>
          <a:prstGeom prst="rect">
            <a:avLst/>
          </a:prstGeom>
        </p:spPr>
      </p:pic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0" y="4857760"/>
            <a:ext cx="400049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96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Засувки: </a:t>
            </a:r>
          </a:p>
          <a:p>
            <a:pPr marL="0" marR="0" lvl="0" indent="596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— паралельна;  б — клинова           (з невисувним шпинделем):   </a:t>
            </a:r>
          </a:p>
          <a:p>
            <a:pPr marL="0" marR="0" lvl="0" indent="596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1— шпиндель;     2 — маховик;          3 — сальник; 4 — кришка;    5 — корпус;     6 — диск; 7 - латунні ущільнюючі кільця;   8 — клин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572008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Зворотні клапани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призначені для пропускання води лише в одному напрямку а. їх встановлюють на напірних лініях насосних станцій. Запобіжні клапани призначені для захисту трубопроводів від руйнування при підвищенні в них тиску вище за допустимий. На б  показано пружинний запобіжний клапан, в якому тиск відкриття клапана регулюється стисненням пружини.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1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9472" y="342880"/>
            <a:ext cx="4858544" cy="2871806"/>
          </a:xfrm>
          <a:prstGeom prst="rect">
            <a:avLst/>
          </a:prstGeom>
        </p:spPr>
      </p:pic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500166" y="3610304"/>
            <a:ext cx="57864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Клапани: а — зворотний; б — запобіжний;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корпус; 2 — клапан; 3 — пружина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0562" y="1000108"/>
            <a:ext cx="44291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Вантузи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встановлюють у найвищих точках трубопроводу для автоматичного впуску або випуску повітря в трубопровід. Накопичення повітря в трубопроводі недопустиме, тому що це знижує пропускну здатність, викликає гідравлічні удари і аварії. При накопичуванні повітря рівень води у вантузі знижується, поплавок опускається, клапан відкривається і під тиском води повітря виходить в атмосферу. При утворенні вакууму клапан відкривається під атмосферним тиском.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1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282" y="500042"/>
            <a:ext cx="4286280" cy="4000528"/>
          </a:xfrm>
          <a:prstGeom prst="rect">
            <a:avLst/>
          </a:prstGeom>
        </p:spPr>
      </p:pic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0" y="4653329"/>
            <a:ext cx="43576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Вантуз: а </a:t>
            </a:r>
            <a:r>
              <a:rPr kumimoji="0" 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—загальний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вигляд; </a:t>
            </a:r>
            <a:r>
              <a:rPr kumimoji="0" 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б—установка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водоводі; 1 — корпус; 2 — горловина; 3 — </a:t>
            </a:r>
            <a:r>
              <a:rPr kumimoji="0" 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шаровий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поплавок; 4 — клапан для випуску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повітря; 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– засувка; 6 – водовід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7752" y="857232"/>
            <a:ext cx="407193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Пожежні гідранти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(а) призначені для забору води із зовнішніх мереж для гасіння пожежі. Пожежні гідранти розташовують у колодязях на спеціальній підставці. При користуванні гідрантом па нього нагвинчується переносний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стендер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(б), до якого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під'єднують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пожежні рукави. Крім підземних, можуть використовуватись і наземні гідранти, які поєднують з водорозбірними колонками. Гідранти встановлюють на водопровідній мережі на віддалі не більше 150 м один від одного. Колодязі, де розташовані пожежні гідранти, повинні бути не ближче, ніж за 5м від стін будівель і мати зручний під'їзд.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1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282" y="428604"/>
            <a:ext cx="4643470" cy="4143404"/>
          </a:xfrm>
          <a:prstGeom prst="rect">
            <a:avLst/>
          </a:prstGeom>
        </p:spPr>
      </p:pic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0" y="4549676"/>
            <a:ext cx="478631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12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Конструкція пожежного гідранта і </a:t>
            </a:r>
            <a:r>
              <a:rPr kumimoji="0" 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стендера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а — пожежний гідрант; б — </a:t>
            </a:r>
            <a:r>
              <a:rPr kumimoji="0" 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стендер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— стояк; 2 — пожежна підставка; 3— клапан;     4 — штанга з квадратною голівкою; 5 — спускний пристрій; 6 — ковпак; 7 — корпус </a:t>
            </a:r>
            <a:r>
              <a:rPr kumimoji="0" 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стендера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          8 — штанга </a:t>
            </a:r>
            <a:r>
              <a:rPr kumimoji="0" lang="uk-UA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стендера</a:t>
            </a:r>
            <a:r>
              <a:rPr kumimoji="0" lang="uk-UA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квадратною голівкою;         9 — штуцер для під'єднаних пожежного рукава;    10 — запірний пристрій штуцера; 11 — рукоятка (розміри в мм)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42852"/>
            <a:ext cx="4143404" cy="5500726"/>
          </a:xfrm>
          <a:prstGeom prst="rect">
            <a:avLst/>
          </a:prstGeom>
          <a:noFill/>
          <a:ln>
            <a:noFill/>
          </a:ln>
        </p:spPr>
      </p:pic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428596" y="5653461"/>
            <a:ext cx="39290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Фланцеве з'єднання труб (а) і арматура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трубопроводу: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6 - приймальня сітка з клапаном; в - засувка;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 - зворотний клапан; д - компенсатор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 descr="F:\НМК\Горная механика\Фото для В.С\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3" r="32647"/>
          <a:stretch>
            <a:fillRect/>
          </a:stretch>
        </p:blipFill>
        <p:spPr bwMode="auto">
          <a:xfrm rot="5400000">
            <a:off x="4179091" y="750075"/>
            <a:ext cx="3286148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000892" y="2214554"/>
            <a:ext cx="1928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Прийомна сітка відцентрового  насосу</a:t>
            </a:r>
          </a:p>
        </p:txBody>
      </p:sp>
      <p:pic>
        <p:nvPicPr>
          <p:cNvPr id="73732" name="Picture 4" descr="https://mojdominfo.ru/wp-content/uploads/2018/01/Obratnyiy-klapan-na-vodu-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643314"/>
            <a:ext cx="3758605" cy="255585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500694" y="6286520"/>
            <a:ext cx="23574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Зворотній клапан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mojdominfo.ru/wp-content/uploads/2018/01/Obratnyiy-klapan-na-vodu-56.jpg"/>
          <p:cNvPicPr>
            <a:picLocks noChangeAspect="1" noChangeArrowheads="1"/>
          </p:cNvPicPr>
          <p:nvPr/>
        </p:nvPicPr>
        <p:blipFill>
          <a:blip r:embed="rId2" cstate="print"/>
          <a:srcRect t="6818" r="65946" b="52273"/>
          <a:stretch>
            <a:fillRect/>
          </a:stretch>
        </p:blipFill>
        <p:spPr bwMode="auto">
          <a:xfrm>
            <a:off x="214282" y="457762"/>
            <a:ext cx="3286148" cy="2950827"/>
          </a:xfrm>
          <a:prstGeom prst="rect">
            <a:avLst/>
          </a:prstGeom>
          <a:noFill/>
        </p:spPr>
      </p:pic>
      <p:pic>
        <p:nvPicPr>
          <p:cNvPr id="3" name="Picture 4" descr="https://mojdominfo.ru/wp-content/uploads/2018/01/Obratnyiy-klapan-na-vodu-56.jpg"/>
          <p:cNvPicPr>
            <a:picLocks noChangeAspect="1" noChangeArrowheads="1"/>
          </p:cNvPicPr>
          <p:nvPr/>
        </p:nvPicPr>
        <p:blipFill>
          <a:blip r:embed="rId2" cstate="print"/>
          <a:srcRect l="63070" t="6250" b="53125"/>
          <a:stretch>
            <a:fillRect/>
          </a:stretch>
        </p:blipFill>
        <p:spPr bwMode="auto">
          <a:xfrm>
            <a:off x="5500694" y="500042"/>
            <a:ext cx="3475046" cy="2857520"/>
          </a:xfrm>
          <a:prstGeom prst="rect">
            <a:avLst/>
          </a:prstGeom>
          <a:noFill/>
        </p:spPr>
      </p:pic>
      <p:pic>
        <p:nvPicPr>
          <p:cNvPr id="4" name="Picture 4" descr="https://mojdominfo.ru/wp-content/uploads/2018/01/Obratnyiy-klapan-na-vodu-56.jpg"/>
          <p:cNvPicPr>
            <a:picLocks noChangeAspect="1" noChangeArrowheads="1"/>
          </p:cNvPicPr>
          <p:nvPr/>
        </p:nvPicPr>
        <p:blipFill>
          <a:blip r:embed="rId2" cstate="print"/>
          <a:srcRect t="52785" r="64706"/>
          <a:stretch>
            <a:fillRect/>
          </a:stretch>
        </p:blipFill>
        <p:spPr bwMode="auto">
          <a:xfrm>
            <a:off x="214282" y="3714752"/>
            <a:ext cx="3286148" cy="3062035"/>
          </a:xfrm>
          <a:prstGeom prst="rect">
            <a:avLst/>
          </a:prstGeom>
          <a:noFill/>
        </p:spPr>
      </p:pic>
      <p:pic>
        <p:nvPicPr>
          <p:cNvPr id="5" name="Picture 4" descr="https://mojdominfo.ru/wp-content/uploads/2018/01/Obratnyiy-klapan-na-vodu-56.jpg"/>
          <p:cNvPicPr>
            <a:picLocks noChangeAspect="1" noChangeArrowheads="1"/>
          </p:cNvPicPr>
          <p:nvPr/>
        </p:nvPicPr>
        <p:blipFill>
          <a:blip r:embed="rId2" cstate="print"/>
          <a:srcRect l="63757" t="55882"/>
          <a:stretch>
            <a:fillRect/>
          </a:stretch>
        </p:blipFill>
        <p:spPr bwMode="auto">
          <a:xfrm>
            <a:off x="5572132" y="3628488"/>
            <a:ext cx="3392230" cy="30866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142852"/>
            <a:ext cx="3000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Поворотній зворотній клапан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214290"/>
            <a:ext cx="3000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Підйомний зворотній клапан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3429000"/>
            <a:ext cx="3000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Шаровий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зворотній клапан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3357562"/>
            <a:ext cx="30003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Дисковий зворотній клапан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14678" y="2285992"/>
            <a:ext cx="22860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 руху рідини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5000636"/>
            <a:ext cx="22860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 руху рідини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0"/>
            <a:ext cx="8715436" cy="1000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3.5. Сумісна робота насосів.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3.6. Трубопровід водовідливних установок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14282" y="928670"/>
            <a:ext cx="850112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План: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3.5.1. Причини сумісної роботи насосів на загальний трубопровід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3.5.2. Послідовне з’єднання насосів.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3.5.3. Паралельне з’єднання насосів.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3.6.1.Фасонні частини трубопроводу, їх призначення та улаштування.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3.6.2. Схеми розташування трубопроводу в гірничих виробках.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3.6.3. Розрахунок трубопроводу.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ВОДООТЛИВ - это что такое ВОДООТЛИ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857496"/>
            <a:ext cx="4904506" cy="3796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mojdominfo.ru/wp-content/uploads/2018/01/Obratnyiy-klapan-na-vodu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85728"/>
            <a:ext cx="3982232" cy="264320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86116" y="3000372"/>
            <a:ext cx="23574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Міжфланцеве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з’єднання</a:t>
            </a:r>
          </a:p>
        </p:txBody>
      </p:sp>
      <p:pic>
        <p:nvPicPr>
          <p:cNvPr id="74758" name="Picture 6" descr="Схемы установки компенсаторов / Промышленный Импорт"/>
          <p:cNvPicPr>
            <a:picLocks noChangeAspect="1" noChangeArrowheads="1"/>
          </p:cNvPicPr>
          <p:nvPr/>
        </p:nvPicPr>
        <p:blipFill>
          <a:blip r:embed="rId3" cstate="print"/>
          <a:srcRect l="17105"/>
          <a:stretch>
            <a:fillRect/>
          </a:stretch>
        </p:blipFill>
        <p:spPr bwMode="auto">
          <a:xfrm>
            <a:off x="4643438" y="3429000"/>
            <a:ext cx="4500563" cy="2857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929190" y="6357958"/>
            <a:ext cx="3714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установки компенсаторів</a:t>
            </a:r>
          </a:p>
        </p:txBody>
      </p:sp>
      <p:pic>
        <p:nvPicPr>
          <p:cNvPr id="74760" name="Picture 8" descr="Виды компенсаторов для трубопроводов: сфера применения, сальниковые,  резиновые, тканевые, сильфонные, линзовые, характеристики, монтаж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429000"/>
            <a:ext cx="4450753" cy="285645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00100" y="6357958"/>
            <a:ext cx="29289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Компенсатор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НМК\Горная механика\Фото для В.С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5" y="500042"/>
            <a:ext cx="8167719" cy="565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00364" y="6286520"/>
            <a:ext cx="43204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Арматура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відцентрового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насосу</a:t>
            </a:r>
          </a:p>
        </p:txBody>
      </p:sp>
    </p:spTree>
    <p:extLst>
      <p:ext uri="{BB962C8B-B14F-4D97-AF65-F5344CB8AC3E}">
        <p14:creationId xmlns:p14="http://schemas.microsoft.com/office/powerpoint/2010/main" val="2534773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Сильфонный компенсатор для стальных труб: параметры, характерист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8116769" cy="3786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5429264"/>
            <a:ext cx="5143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Сільфоний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компенсатор для сталевих труб</a:t>
            </a:r>
          </a:p>
        </p:txBody>
      </p:sp>
    </p:spTree>
    <p:extLst>
      <p:ext uri="{BB962C8B-B14F-4D97-AF65-F5344CB8AC3E}">
        <p14:creationId xmlns:p14="http://schemas.microsoft.com/office/powerpoint/2010/main" val="1209219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 descr="Кавітація – це процес порушення суцільності потоку рідини в т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804" name="AutoShape 4" descr="Кавітація – це процес порушення суцільності потоку рідини в т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806" name="AutoShape 6" descr="Кавітація – це процес порушення суцільності потоку рідини в т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808" name="AutoShape 8" descr="Кавітація – це процес порушення суцільності потоку рідини в т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810" name="AutoShape 10" descr="Кавітація – це процес порушення суцільності потоку рідини в т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35938" t="29167" r="22208" b="7738"/>
          <a:stretch>
            <a:fillRect/>
          </a:stretch>
        </p:blipFill>
        <p:spPr bwMode="auto">
          <a:xfrm>
            <a:off x="500034" y="357166"/>
            <a:ext cx="832043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37A3A0-7B99-466A-89BC-647FC59575AC}"/>
              </a:ext>
            </a:extLst>
          </p:cNvPr>
          <p:cNvSpPr/>
          <p:nvPr/>
        </p:nvSpPr>
        <p:spPr>
          <a:xfrm>
            <a:off x="4572000" y="387545"/>
            <a:ext cx="216024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 рівень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87B0636-280F-43C3-9515-AD52EC60601E}"/>
              </a:ext>
            </a:extLst>
          </p:cNvPr>
          <p:cNvSpPr/>
          <p:nvPr/>
        </p:nvSpPr>
        <p:spPr>
          <a:xfrm>
            <a:off x="2843808" y="4221088"/>
            <a:ext cx="1656184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Нижній рівень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857496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  <a:p>
            <a:endParaRPr lang="uk-UA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зустрічі!</a:t>
            </a:r>
          </a:p>
        </p:txBody>
      </p:sp>
      <p:pic>
        <p:nvPicPr>
          <p:cNvPr id="27650" name="Picture 2" descr="Символіка України 12956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-24"/>
            <a:ext cx="4429156" cy="2952771"/>
          </a:xfrm>
          <a:prstGeom prst="rect">
            <a:avLst/>
          </a:prstGeom>
          <a:noFill/>
        </p:spPr>
      </p:pic>
      <p:pic>
        <p:nvPicPr>
          <p:cNvPr id="4" name="Picture 2" descr="https://i.pinimg.com/564x/84/65/a6/8465a629fe1f82e699218e84d1ef0f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928934"/>
            <a:ext cx="2674229" cy="3742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9142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водовідливна установка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має, як правило, два трубопроводи – робочий і резервний. Підключення насосного агрегату до трубопроводу відбувається за допомогою керованої засувки. Гідравлічна схема головної водовідливної установки наведена на рис.1.1.2.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l="18649" t="16879" r="19281" b="15063"/>
          <a:stretch/>
        </p:blipFill>
        <p:spPr bwMode="auto">
          <a:xfrm>
            <a:off x="899592" y="1265858"/>
            <a:ext cx="7344816" cy="50016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EEEF07-FE55-4123-A155-D8037F2AB83D}"/>
              </a:ext>
            </a:extLst>
          </p:cNvPr>
          <p:cNvSpPr/>
          <p:nvPr/>
        </p:nvSpPr>
        <p:spPr>
          <a:xfrm>
            <a:off x="2699792" y="1484784"/>
            <a:ext cx="165618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трубопровід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35B890-0AA9-406B-9028-6C48E2822622}"/>
              </a:ext>
            </a:extLst>
          </p:cNvPr>
          <p:cNvSpPr/>
          <p:nvPr/>
        </p:nvSpPr>
        <p:spPr>
          <a:xfrm>
            <a:off x="4581124" y="1772816"/>
            <a:ext cx="1791075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Резервний трубопровід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BA96A67-6290-4C8B-A40D-2833DFD7C902}"/>
              </a:ext>
            </a:extLst>
          </p:cNvPr>
          <p:cNvSpPr/>
          <p:nvPr/>
        </p:nvSpPr>
        <p:spPr>
          <a:xfrm>
            <a:off x="3809318" y="4114872"/>
            <a:ext cx="1543611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Насосний агрегат №1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6C64838-F80A-4DD4-87AB-4FDFB35A80FB}"/>
              </a:ext>
            </a:extLst>
          </p:cNvPr>
          <p:cNvSpPr/>
          <p:nvPr/>
        </p:nvSpPr>
        <p:spPr>
          <a:xfrm>
            <a:off x="5004048" y="4869160"/>
            <a:ext cx="165618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Насосний агрегат №3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4A3FD4-56EB-4D98-AA78-999025B062A4}"/>
              </a:ext>
            </a:extLst>
          </p:cNvPr>
          <p:cNvSpPr/>
          <p:nvPr/>
        </p:nvSpPr>
        <p:spPr>
          <a:xfrm>
            <a:off x="912502" y="4869160"/>
            <a:ext cx="165618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Насосний агрегат №2</a:t>
            </a:r>
          </a:p>
        </p:txBody>
      </p:sp>
    </p:spTree>
    <p:extLst>
      <p:ext uri="{BB962C8B-B14F-4D97-AF65-F5344CB8AC3E}">
        <p14:creationId xmlns:p14="http://schemas.microsoft.com/office/powerpoint/2010/main" val="2370750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9664" t="15245" r="10297" b="19601"/>
          <a:stretch/>
        </p:blipFill>
        <p:spPr bwMode="auto">
          <a:xfrm>
            <a:off x="0" y="380494"/>
            <a:ext cx="9144000" cy="61203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674C94-04B1-473B-9082-A3C41804B60A}"/>
              </a:ext>
            </a:extLst>
          </p:cNvPr>
          <p:cNvSpPr/>
          <p:nvPr/>
        </p:nvSpPr>
        <p:spPr>
          <a:xfrm>
            <a:off x="3214678" y="2714620"/>
            <a:ext cx="2232248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водовідливна установка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24C94D-C477-4898-B7C0-9F3FAE2A1BD8}"/>
              </a:ext>
            </a:extLst>
          </p:cNvPr>
          <p:cNvSpPr/>
          <p:nvPr/>
        </p:nvSpPr>
        <p:spPr>
          <a:xfrm>
            <a:off x="5940152" y="380494"/>
            <a:ext cx="1656184" cy="2160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 шахти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B0F12B-B319-4626-BE8D-FCD97A7251FD}"/>
              </a:ext>
            </a:extLst>
          </p:cNvPr>
          <p:cNvSpPr/>
          <p:nvPr/>
        </p:nvSpPr>
        <p:spPr>
          <a:xfrm>
            <a:off x="1259632" y="4149080"/>
            <a:ext cx="216024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Дільнича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водовідливна установка №1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7DCD015-6207-4950-B6F7-41F304DAE9CD}"/>
              </a:ext>
            </a:extLst>
          </p:cNvPr>
          <p:cNvSpPr/>
          <p:nvPr/>
        </p:nvSpPr>
        <p:spPr>
          <a:xfrm>
            <a:off x="4716016" y="5056193"/>
            <a:ext cx="2232248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Дільнича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водовідливна установка №2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4E9BCF3-FDE9-45EE-9BC9-1064FB500A43}"/>
              </a:ext>
            </a:extLst>
          </p:cNvPr>
          <p:cNvSpPr/>
          <p:nvPr/>
        </p:nvSpPr>
        <p:spPr>
          <a:xfrm>
            <a:off x="5404373" y="4696153"/>
            <a:ext cx="216024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Дільнича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водовідливна установка №п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428604"/>
            <a:ext cx="1643074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2297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31. Открытый водоотлив. Элементы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52"/>
            <a:ext cx="6962775" cy="5695950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1071538" y="0"/>
            <a:ext cx="3786214" cy="4286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uk-UA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Схеми відкритого</a:t>
            </a:r>
            <a:r>
              <a:rPr kumimoji="0" lang="uk-UA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водовідливу</a:t>
            </a:r>
          </a:p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357158" y="5719227"/>
            <a:ext cx="835824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Відкритий водовідлив з котловану (а) та траншеї (б):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дренажна канава; 2 - приямок (зумпф); 3 - знижений рівень ґрунтових вод; 4-дренажне </a:t>
            </a:r>
            <a:r>
              <a:rPr kumimoji="0" lang="uk-UA" sz="16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привантаження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5-насос; 6 - шпунтове кріплення; 7 – інвентарні розпірки; 5 - </a:t>
            </a:r>
            <a:r>
              <a:rPr kumimoji="0" lang="uk-UA" sz="16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всмоктуючий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рукав із сіткою (фільтром).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Лекция по стационарному оборудованию шахты"/>
          <p:cNvPicPr>
            <a:picLocks noChangeAspect="1" noChangeArrowheads="1"/>
          </p:cNvPicPr>
          <p:nvPr/>
        </p:nvPicPr>
        <p:blipFill rotWithShape="1">
          <a:blip r:embed="rId2" cstate="print"/>
          <a:srcRect l="9443" t="23684" r="5267" b="7417"/>
          <a:stretch/>
        </p:blipFill>
        <p:spPr bwMode="auto">
          <a:xfrm>
            <a:off x="179512" y="116632"/>
            <a:ext cx="5976664" cy="6437341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257564" y="3933056"/>
            <a:ext cx="2736304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uk-UA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Схеми підземного</a:t>
            </a:r>
          </a:p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uk-UA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водовідливу шахти</a:t>
            </a:r>
          </a:p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lang="uk-UA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Водоотлив в шахтах и карьерах (часть 2) » Строительный портал: новости,  статьи, обзоры"/>
          <p:cNvPicPr>
            <a:picLocks noChangeAspect="1" noChangeArrowheads="1"/>
          </p:cNvPicPr>
          <p:nvPr/>
        </p:nvPicPr>
        <p:blipFill>
          <a:blip r:embed="rId2" cstate="print"/>
          <a:srcRect b="11387"/>
          <a:stretch>
            <a:fillRect/>
          </a:stretch>
        </p:blipFill>
        <p:spPr bwMode="auto">
          <a:xfrm>
            <a:off x="357158" y="0"/>
            <a:ext cx="5929354" cy="6643710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5143504" y="1357298"/>
            <a:ext cx="3786214" cy="27860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uk-UA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Схеми підземного</a:t>
            </a:r>
            <a:r>
              <a:rPr kumimoji="0" lang="uk-UA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водовідливу:</a:t>
            </a:r>
          </a:p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lang="uk-UA" baseline="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а- безпосередньо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кожного горизонту; </a:t>
            </a:r>
          </a:p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б-  на вище лежачі горизонти;</a:t>
            </a:r>
          </a:p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в- спуск води з вище лежачого горизонту і відкачка на земну поверхню; </a:t>
            </a:r>
          </a:p>
          <a:p>
            <a:pPr marL="228600" marR="0" lvl="0" indent="-1828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г-спуск води у штольню. 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27496" t="31034" r="25407" b="27223"/>
          <a:stretch/>
        </p:blipFill>
        <p:spPr bwMode="auto">
          <a:xfrm>
            <a:off x="611560" y="620689"/>
            <a:ext cx="7704856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5805264"/>
            <a:ext cx="7776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3.1.1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 головної водовідливної установки шахти</a:t>
            </a:r>
          </a:p>
        </p:txBody>
      </p:sp>
    </p:spTree>
    <p:extLst>
      <p:ext uri="{BB962C8B-B14F-4D97-AF65-F5344CB8AC3E}">
        <p14:creationId xmlns:p14="http://schemas.microsoft.com/office/powerpoint/2010/main" val="2202541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61104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Відцентрові насоси</a:t>
            </a:r>
          </a:p>
        </p:txBody>
      </p:sp>
      <p:pic>
        <p:nvPicPr>
          <p:cNvPr id="7170" name="Picture 2" descr="F:\НМК\Горная механика\Фото для В.С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65" y="757088"/>
            <a:ext cx="7988749" cy="512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2365" y="5893543"/>
            <a:ext cx="8346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Рис. 3.1.2 </a:t>
            </a:r>
            <a:r>
              <a:rPr lang="uk-UA" dirty="0"/>
              <a:t>Установка головної водовідливної установки шахти «Самарська»</a:t>
            </a:r>
          </a:p>
        </p:txBody>
      </p:sp>
    </p:spTree>
    <p:extLst>
      <p:ext uri="{BB962C8B-B14F-4D97-AF65-F5344CB8AC3E}">
        <p14:creationId xmlns:p14="http://schemas.microsoft.com/office/powerpoint/2010/main" val="380043057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330</TotalTime>
  <Words>1277</Words>
  <Application>Microsoft Office PowerPoint</Application>
  <PresentationFormat>Экран (4:3)</PresentationFormat>
  <Paragraphs>91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Georgia</vt:lpstr>
      <vt:lpstr>Times New Roman</vt:lpstr>
      <vt:lpstr>Trebuchet MS</vt:lpstr>
      <vt:lpstr>Воздушный поток</vt:lpstr>
      <vt:lpstr>Розділ 3. Шахтні водовідливні установки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Шахтні водовідливні установки</dc:title>
  <dc:creator>RePack by Diakov</dc:creator>
  <cp:lastModifiedBy>Виктория Шарина</cp:lastModifiedBy>
  <cp:revision>49</cp:revision>
  <dcterms:created xsi:type="dcterms:W3CDTF">2020-10-16T06:19:44Z</dcterms:created>
  <dcterms:modified xsi:type="dcterms:W3CDTF">2023-06-08T18:37:23Z</dcterms:modified>
</cp:coreProperties>
</file>