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77" r:id="rId4"/>
    <p:sldId id="258" r:id="rId5"/>
    <p:sldId id="259" r:id="rId6"/>
    <p:sldId id="260" r:id="rId7"/>
    <p:sldId id="279" r:id="rId8"/>
    <p:sldId id="285" r:id="rId9"/>
    <p:sldId id="286" r:id="rId10"/>
    <p:sldId id="27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74" r:id="rId24"/>
    <p:sldId id="275" r:id="rId25"/>
    <p:sldId id="276" r:id="rId26"/>
    <p:sldId id="270" r:id="rId27"/>
    <p:sldId id="280" r:id="rId28"/>
    <p:sldId id="281" r:id="rId29"/>
    <p:sldId id="282" r:id="rId30"/>
    <p:sldId id="283" r:id="rId31"/>
    <p:sldId id="284" r:id="rId32"/>
    <p:sldId id="288" r:id="rId33"/>
    <p:sldId id="289" r:id="rId34"/>
    <p:sldId id="28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2E3"/>
    <a:srgbClr val="DE3B08"/>
    <a:srgbClr val="B4B44C"/>
    <a:srgbClr val="DAE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7A84-0152-4AAD-8FA8-76492C660224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FAE26-BE92-47B4-84FD-88F1B75A8F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696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FAE26-BE92-47B4-84FD-88F1B75A8F6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3F6308-31E8-4895-84B2-692C29C7F62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870D72-B33E-474A-8F05-DFA0FE0C79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264" y="262409"/>
            <a:ext cx="8458200" cy="1222375"/>
          </a:xfrm>
        </p:spPr>
        <p:txBody>
          <a:bodyPr/>
          <a:lstStyle/>
          <a:p>
            <a:r>
              <a:rPr lang="uk-UA" dirty="0"/>
              <a:t>Дисципліна  «Гірнича механіка»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6175" y="1505928"/>
            <a:ext cx="4320480" cy="2592288"/>
          </a:xfrm>
        </p:spPr>
        <p:txBody>
          <a:bodyPr>
            <a:normAutofit/>
          </a:bodyPr>
          <a:lstStyle/>
          <a:p>
            <a:pPr algn="ctr"/>
            <a:r>
              <a:rPr lang="uk-UA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 </a:t>
            </a:r>
            <a:r>
              <a:rPr lang="uk-UA" sz="4000" b="1" i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І. Шахтні </a:t>
            </a:r>
            <a:endParaRPr lang="uk-UA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вентиляторні</a:t>
            </a:r>
          </a:p>
          <a:p>
            <a:pPr algn="ctr"/>
            <a:r>
              <a:rPr lang="uk-UA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установки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664" t="27482" r="34219" b="11748"/>
          <a:stretch/>
        </p:blipFill>
        <p:spPr bwMode="auto">
          <a:xfrm>
            <a:off x="487260" y="1484784"/>
            <a:ext cx="4070826" cy="4081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644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9" y="116632"/>
            <a:ext cx="8686800" cy="838200"/>
          </a:xfrm>
        </p:spPr>
        <p:txBody>
          <a:bodyPr/>
          <a:lstStyle/>
          <a:p>
            <a:r>
              <a:rPr lang="uk-UA" dirty="0"/>
              <a:t>Вентиляторна установка ВВД-47,5 У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12321" t="20285" r="13134" b="21715"/>
          <a:stretch/>
        </p:blipFill>
        <p:spPr bwMode="auto">
          <a:xfrm>
            <a:off x="323528" y="1124744"/>
            <a:ext cx="8424935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861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964488" cy="1412776"/>
          </a:xfrm>
        </p:spPr>
        <p:txBody>
          <a:bodyPr>
            <a:normAutofit fontScale="90000"/>
          </a:bodyPr>
          <a:lstStyle/>
          <a:p>
            <a:r>
              <a:rPr lang="uk-UA" dirty="0"/>
              <a:t>Вентилятор головного провітрювання відцентровий, </a:t>
            </a:r>
            <a:r>
              <a:rPr lang="uk-UA" dirty="0" err="1"/>
              <a:t>двохсторнього</a:t>
            </a:r>
            <a:r>
              <a:rPr lang="uk-UA" dirty="0"/>
              <a:t> всмоктування</a:t>
            </a:r>
            <a:endParaRPr lang="ru-RU" dirty="0"/>
          </a:p>
        </p:txBody>
      </p:sp>
      <p:pic>
        <p:nvPicPr>
          <p:cNvPr id="4" name="Объект 3" descr="Вентилятор центробежный двустороннего всасывания для главного проветривания  шахт ВЦД-31,5 купить в Киеве: цена, отзывы, характеристики - Провент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92889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206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80120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Вентиляторна Установка головного провітрювання,</a:t>
            </a:r>
            <a:br>
              <a:rPr lang="uk-UA" sz="2800" dirty="0"/>
            </a:br>
            <a:r>
              <a:rPr lang="uk-UA" sz="2800" dirty="0"/>
              <a:t> Відцентровий вентилятор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1107" t="25956" r="21718" b="21858"/>
          <a:stretch/>
        </p:blipFill>
        <p:spPr bwMode="auto">
          <a:xfrm>
            <a:off x="251520" y="1412776"/>
            <a:ext cx="8712968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5720" y="1428736"/>
            <a:ext cx="1571636" cy="2857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643966" y="1428736"/>
            <a:ext cx="285752" cy="3571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970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335" y="116632"/>
            <a:ext cx="8686800" cy="838200"/>
          </a:xfrm>
        </p:spPr>
        <p:txBody>
          <a:bodyPr/>
          <a:lstStyle/>
          <a:p>
            <a:r>
              <a:rPr lang="uk-UA" dirty="0"/>
              <a:t>Відцентрові вентилятори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36122" t="36884" r="30574" b="35247"/>
          <a:stretch/>
        </p:blipFill>
        <p:spPr bwMode="auto">
          <a:xfrm>
            <a:off x="539552" y="1124744"/>
            <a:ext cx="4248472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zavodventilator.ru/upload/iblock/39b/%D0%92%D0%A6%206-20%20%D1%87%D0%B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06886"/>
            <a:ext cx="3600400" cy="4498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7128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Осьові шахтні Вентилятори 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36272" t="35246" r="38727" b="33606"/>
          <a:stretch/>
        </p:blipFill>
        <p:spPr bwMode="auto">
          <a:xfrm>
            <a:off x="467544" y="1484784"/>
            <a:ext cx="3456384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32378" t="36065" r="32375" b="36886"/>
          <a:stretch/>
        </p:blipFill>
        <p:spPr bwMode="auto">
          <a:xfrm>
            <a:off x="4211960" y="2996952"/>
            <a:ext cx="4680520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596" y="1500174"/>
            <a:ext cx="1143008" cy="357190"/>
          </a:xfrm>
          <a:prstGeom prst="rect">
            <a:avLst/>
          </a:prstGeom>
          <a:solidFill>
            <a:srgbClr val="FDF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1500174"/>
            <a:ext cx="500066" cy="428628"/>
          </a:xfrm>
          <a:prstGeom prst="rect">
            <a:avLst/>
          </a:prstGeom>
          <a:solidFill>
            <a:srgbClr val="FDF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1428736"/>
            <a:ext cx="214314" cy="714380"/>
          </a:xfrm>
          <a:prstGeom prst="rect">
            <a:avLst/>
          </a:prstGeom>
          <a:solidFill>
            <a:srgbClr val="FDF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5000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798" y="260648"/>
            <a:ext cx="7938601" cy="576064"/>
          </a:xfrm>
        </p:spPr>
        <p:txBody>
          <a:bodyPr>
            <a:normAutofit/>
          </a:bodyPr>
          <a:lstStyle/>
          <a:p>
            <a:r>
              <a:rPr lang="ru-RU" sz="2000" dirty="0">
                <a:effectLst/>
              </a:rPr>
              <a:t>Проект вентиляторов главного проветривания АВМ и АВР. </a:t>
            </a:r>
            <a:endParaRPr lang="ru-RU" sz="2000" dirty="0"/>
          </a:p>
        </p:txBody>
      </p:sp>
      <p:pic>
        <p:nvPicPr>
          <p:cNvPr id="4" name="Объект 3" descr="Изображение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68952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796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24936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479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352928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470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Изображени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1" cy="62646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626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7200"/>
            <a:ext cx="8812088" cy="838200"/>
          </a:xfrm>
        </p:spPr>
        <p:txBody>
          <a:bodyPr>
            <a:normAutofit/>
          </a:bodyPr>
          <a:lstStyle/>
          <a:p>
            <a:r>
              <a:rPr lang="uk-UA" dirty="0"/>
              <a:t>Осьовий вентилятор</a:t>
            </a:r>
            <a:endParaRPr lang="ru-RU" dirty="0"/>
          </a:p>
        </p:txBody>
      </p:sp>
      <p:pic>
        <p:nvPicPr>
          <p:cNvPr id="6" name="Объект 5" descr="Вентилятор главного проветривания ВО-21_12АНН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" t="15069" r="2763" b="12671"/>
          <a:stretch/>
        </p:blipFill>
        <p:spPr bwMode="auto">
          <a:xfrm>
            <a:off x="304800" y="1802260"/>
            <a:ext cx="8686800" cy="4029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170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664" t="27128" r="34219" b="11748"/>
          <a:stretch/>
        </p:blipFill>
        <p:spPr bwMode="auto">
          <a:xfrm>
            <a:off x="1043608" y="1071546"/>
            <a:ext cx="7128792" cy="51657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6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ентилятор главного проветривания ВО-21_12АНН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352927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090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N❶ 【ДонВентилятор】 Вентиляторы главного проветривания серии ВО-Д шахт  купить Москва, Минск, Астана - вентилятор осевой промышленный цена,  стоимость осевой вентилятор для вытяжки промышленный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344816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416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3894" t="19126" r="7169" b="11748"/>
          <a:stretch/>
        </p:blipFill>
        <p:spPr bwMode="auto">
          <a:xfrm>
            <a:off x="395536" y="404664"/>
            <a:ext cx="8208912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5570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32976" cy="595536"/>
          </a:xfrm>
        </p:spPr>
        <p:txBody>
          <a:bodyPr>
            <a:normAutofit/>
          </a:bodyPr>
          <a:lstStyle/>
          <a:p>
            <a:pPr algn="ctr"/>
            <a:r>
              <a:rPr lang="uk-UA" sz="1600" dirty="0">
                <a:effectLst/>
              </a:rPr>
              <a:t>Типи, виконання та засоби регулювання вентиляторів</a:t>
            </a:r>
            <a:endParaRPr lang="uk-UA" sz="1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72410"/>
              </p:ext>
            </p:extLst>
          </p:nvPr>
        </p:nvGraphicFramePr>
        <p:xfrm>
          <a:off x="357158" y="1643050"/>
          <a:ext cx="8032975" cy="4323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6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3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2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Тип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Виконання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effectLst/>
                        </a:rPr>
                        <a:t>Засіб регулювання вентилятора</a:t>
                      </a:r>
                      <a:endParaRPr lang="uk-UA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138">
                <a:tc rowSpan="2"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b="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ВІДЦЕНТРОВИЙ (РАДІАЛЬНИЙ)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ОДНОСТОРОННІЙ 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НАПРАВЛЯЮЧИМ АПАРАТОМ</a:t>
                      </a: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ДВОХСТОРОННІЙ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ЗМІНОЮ ЧАСТОТИ ОБЕРТАННЯ;</a:t>
                      </a: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464">
                <a:tc rowSpan="3"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ОСЬОВИЙ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ОДНОСТУПЕНЕВИЙ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ЗМІНОЮ</a:t>
                      </a:r>
                      <a:r>
                        <a:rPr kumimoji="0" lang="uk-UA" sz="1400" kern="1200" baseline="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КУТА  УСТАНОВКИ ЛОПАТОК КОЛЕСА</a:t>
                      </a:r>
                      <a:endParaRPr kumimoji="0" lang="uk-UA" sz="14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БАГАТОСТУПЕНЕВИЙ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5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ЗМІНОЮ ЧАСТОТИ ОБЕРТАННЯ;</a:t>
                      </a:r>
                    </a:p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НАПРАВЛЯЮЧИМ АПАРАТОМ</a:t>
                      </a: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1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ЗУСТРІЧНОГО ОБЕРТАННЯ</a:t>
                      </a: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5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ЗМІНОЮ</a:t>
                      </a:r>
                      <a:r>
                        <a:rPr kumimoji="0" lang="uk-UA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КУТА  УСТАНОВКИ ЛОПАТОК КОЛЕСА;</a:t>
                      </a:r>
                      <a:endParaRPr kumimoji="0" lang="uk-UA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just" rtl="0" eaLnBrk="1" latinLnBrk="0" hangingPunct="1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kumimoji="0" lang="uk-UA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ЗМІНОЮ ЧАСТОТИ ОБЕРТАННЯ</a:t>
                      </a: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805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ВЕНТИЛЯТОРИ МІСЦЕВОГО ПРОВІТРЮВАННЯ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322667"/>
              </p:ext>
            </p:extLst>
          </p:nvPr>
        </p:nvGraphicFramePr>
        <p:xfrm>
          <a:off x="285719" y="1497931"/>
          <a:ext cx="8534752" cy="4163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1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9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3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3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9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05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uk-UA" sz="1200" b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baseline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ОСЬОВОГО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baseline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0" baseline="0" noProof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АГРЕГАТА</a:t>
                      </a:r>
                      <a:endParaRPr lang="uk-UA" sz="1200" b="0" noProof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Ø, мм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Продуктивність</a:t>
                      </a:r>
                      <a:r>
                        <a:rPr lang="uk-UA" sz="1200" baseline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 куб/сек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Тиск, Па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Потужність</a:t>
                      </a:r>
                      <a:r>
                        <a:rPr lang="uk-UA" sz="1200" baseline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приводу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кВт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Част. Обертання обертів/в</a:t>
                      </a:r>
                      <a:r>
                        <a:rPr lang="uk-UA" sz="1200" baseline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 хвилину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вага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 5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ВМЕ- 6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25 ,0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745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ВМЕ- 8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3 150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ВМЕ- 12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1 720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1 350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2 080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11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18288" t="25956" r="61672" b="55192"/>
          <a:stretch/>
        </p:blipFill>
        <p:spPr bwMode="auto">
          <a:xfrm>
            <a:off x="425555" y="1196752"/>
            <a:ext cx="2304256" cy="1728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 cstate="print"/>
          <a:srcRect l="18443" t="45901" r="64138" b="34427"/>
          <a:stretch/>
        </p:blipFill>
        <p:spPr bwMode="auto">
          <a:xfrm>
            <a:off x="3203848" y="1196752"/>
            <a:ext cx="2448272" cy="1728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 cstate="print"/>
          <a:srcRect l="18853" t="72404" r="67007" b="14208"/>
          <a:stretch/>
        </p:blipFill>
        <p:spPr bwMode="auto">
          <a:xfrm>
            <a:off x="428330" y="4437112"/>
            <a:ext cx="2376264" cy="18722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9609" y="4056839"/>
            <a:ext cx="1616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Серия RH и RJ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 cstate="print"/>
          <a:srcRect l="18648" t="24590" r="62089" b="53006"/>
          <a:stretch/>
        </p:blipFill>
        <p:spPr bwMode="auto">
          <a:xfrm>
            <a:off x="6084168" y="1196752"/>
            <a:ext cx="2232248" cy="1728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 cstate="print"/>
          <a:srcRect l="18648" t="48360" r="61884" b="30602"/>
          <a:stretch/>
        </p:blipFill>
        <p:spPr bwMode="auto">
          <a:xfrm>
            <a:off x="4427984" y="4437112"/>
            <a:ext cx="3312368" cy="18722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34421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	Вентилятори шахтні місцевого провітрювання ВМЕ-5,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ВМЕ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-6,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ВМЕ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-6/1,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ВМЕ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-8, ВМП-4М, ВМП-6/1, ВМЕ2-10, ВМЕ-12А та осьові загальнопромислові ВОЕ-5 (аератори)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Вентилятор шахтный ВМЭ-6 для местного проветривания шахт. Увеличить"/>
          <p:cNvPicPr>
            <a:picLocks noChangeAspect="1" noChangeArrowheads="1"/>
          </p:cNvPicPr>
          <p:nvPr/>
        </p:nvPicPr>
        <p:blipFill>
          <a:blip r:embed="rId3" cstate="print"/>
          <a:srcRect t="4027" r="-4345"/>
          <a:stretch>
            <a:fillRect/>
          </a:stretch>
        </p:blipFill>
        <p:spPr bwMode="auto">
          <a:xfrm>
            <a:off x="222250" y="1857364"/>
            <a:ext cx="2849552" cy="207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Вентилятор осевой ВОЭ-5 общепромышленный (аэратор). Увеличить"/>
          <p:cNvPicPr>
            <a:picLocks noChangeAspect="1" noChangeArrowheads="1"/>
          </p:cNvPicPr>
          <p:nvPr/>
        </p:nvPicPr>
        <p:blipFill>
          <a:blip r:embed="rId4" cstate="print"/>
          <a:srcRect t="7446"/>
          <a:stretch>
            <a:fillRect/>
          </a:stretch>
        </p:blipFill>
        <p:spPr bwMode="auto">
          <a:xfrm>
            <a:off x="3138488" y="1857364"/>
            <a:ext cx="2925762" cy="207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Вентилятор шахтный ВМЭ-8 для местного проветривания шахт. Увеличить"/>
          <p:cNvPicPr>
            <a:picLocks noChangeAspect="1" noChangeArrowheads="1"/>
          </p:cNvPicPr>
          <p:nvPr/>
        </p:nvPicPr>
        <p:blipFill>
          <a:blip r:embed="rId5" cstate="print"/>
          <a:srcRect t="14285" r="-7270" b="7067"/>
          <a:stretch>
            <a:fillRect/>
          </a:stretch>
        </p:blipFill>
        <p:spPr bwMode="auto">
          <a:xfrm>
            <a:off x="6189663" y="2000240"/>
            <a:ext cx="305597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072330" y="3929066"/>
            <a:ext cx="1000132" cy="42862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ВМЕ-8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29058" y="4000504"/>
            <a:ext cx="1000132" cy="42862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ВОЕ-5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28662" y="3929066"/>
            <a:ext cx="1000132" cy="42862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ВМЕ-6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5" descr="Вентилятор шахтный ВМЭ2-10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214818"/>
            <a:ext cx="2800350" cy="238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072066" y="2428868"/>
            <a:ext cx="285752" cy="2143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43900" y="2857496"/>
            <a:ext cx="285752" cy="142876"/>
          </a:xfrm>
          <a:prstGeom prst="rect">
            <a:avLst/>
          </a:prstGeom>
          <a:solidFill>
            <a:srgbClr val="B4B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28992" y="4572008"/>
            <a:ext cx="214314" cy="35719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00034" y="6215082"/>
            <a:ext cx="171451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000" dirty="0"/>
              <a:t>В</a:t>
            </a:r>
            <a:r>
              <a:rPr lang="uk-UA" sz="900" dirty="0"/>
              <a:t>ентилятор шахтний для місцевого провітрювання ВМЕ-10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rot="2380573">
            <a:off x="1958454" y="6396914"/>
            <a:ext cx="428628" cy="2857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2857496"/>
            <a:ext cx="142876" cy="7143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859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2844" y="3000372"/>
            <a:ext cx="8786874" cy="366767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	Шахтні вентилятори місцевого провітрювання ВМЕ-5 призначені для провітрювання тупикових гірничих виробок при щільності повітря до 1,3 кг/м3, температури від 253 до 308 К, запиленості до 50 мг/м3 і відносної вологості до 95% (при температурі 298 К). Вентилятори вибухобезпечні, з рівнем вибухозахисту РВ-3В. Малий діаметр робочого колеса (аеродинамічні характеристики) дозволяє використовувати вентилятор у порівняно невеликих тупикових виробках.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Вибухозахищеність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вибухобезпечність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забезпечується застосуванням електродвигунів 2ВРМ132М2, оболонки яких відповідають виконанню IP-54 і витримують тиск вибуху газів усередині двигуна, а також виконанням необхідних параметрів вибухозахисту, повітряних зазорів та дотриманням класу чистоти поверхонь, що сполучаються.</a:t>
            </a:r>
            <a:endParaRPr kumimoji="0" lang="uk-UA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Вентилятор шахтный ВМЭ-5 для местного проветривания шахт с электроприводом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285728"/>
            <a:ext cx="3398138" cy="2643206"/>
          </a:xfrm>
          <a:prstGeom prst="rect">
            <a:avLst/>
          </a:prstGeom>
          <a:solidFill>
            <a:srgbClr val="009999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00430" y="0"/>
            <a:ext cx="557216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300" b="1" dirty="0">
                <a:solidFill>
                  <a:srgbClr val="FD4031"/>
                </a:solidFill>
                <a:latin typeface="Times New Roman" pitchFamily="18" charset="0"/>
                <a:cs typeface="Times New Roman" pitchFamily="18" charset="0"/>
              </a:rPr>
              <a:t>Шахтні вентилятори місцевого провітрювання з електричним приводом</a:t>
            </a:r>
            <a:endParaRPr lang="uk-UA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9024" y="22859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Вентилятор шахтний ВМЕ-5 місцевого провітрювання з електроприводом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714488"/>
            <a:ext cx="285752" cy="2143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250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1263836"/>
            <a:ext cx="8215338" cy="428323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Вентилятор складається з кожуха з лопатками, що </a:t>
            </a:r>
            <a:r>
              <a:rPr kumimoji="0" lang="uk-UA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впрямляють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, вбудованого електродвигуна з коробкою висновків, робочого колеса, патрубка з </a:t>
            </a:r>
            <a:r>
              <a:rPr kumimoji="0" lang="uk-UA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протизривним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пристроєм, колектора, санок. Повний тиск, який розвивається вентиляторами в робочій зоні, регулюється поворотом лопаток робочого колеса при зупиненому вентиляторі. Для провітрювання гірських виробок великої протяжності є конструктивна можливість послідовного з'єднання двох вентиляторів.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Переваги: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· продуктивність вентиляторів ВМЕ-5 може регулюватися поворотом лопаток робочого колеса при вимкненому вентиляторі;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· тепловий та вібраційний захист з можливістю відключення вентилятора при перевищенні нормальної температури та вібрації підшипників;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· економічність;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· вибухозахищений двигун.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107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Вентилятор шахтный ВМЭ-6 для местного проветривания шахт с электроприводом"/>
          <p:cNvPicPr>
            <a:picLocks noChangeAspect="1" noChangeArrowheads="1"/>
          </p:cNvPicPr>
          <p:nvPr/>
        </p:nvPicPr>
        <p:blipFill>
          <a:blip r:embed="rId2" cstate="print"/>
          <a:srcRect b="13011"/>
          <a:stretch>
            <a:fillRect/>
          </a:stretch>
        </p:blipFill>
        <p:spPr bwMode="auto">
          <a:xfrm>
            <a:off x="0" y="3714752"/>
            <a:ext cx="3478213" cy="2865459"/>
          </a:xfrm>
          <a:prstGeom prst="rect">
            <a:avLst/>
          </a:prstGeom>
          <a:solidFill>
            <a:srgbClr val="009999"/>
          </a:solidFill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28662" y="142852"/>
            <a:ext cx="7929618" cy="83613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Вентилятор шахтний ВМЕ-6 місцевого провітрювання з електроприводом 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42844" y="1142984"/>
            <a:ext cx="8643966" cy="243657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Шахтний вентилятор місцевого провітрювання ВМЕ-6 осьовий, одноступінчастий з вибухозахищеним двигуном відповідає ГОСТ 6625-85 і призначений для провітрювання тупикових гірничих виробок у вугільних та рудних шахтах, включаючи небезпечні по газу та пилу, при щільності повітря до 1,3 кг/м3, температура від 253 до 308 К, запиленості до 50 мг/м3 та відносної вологості до 95% (при температурі плюс 298 К). Вентилятори встановлюються в горизонтальному положенні з доступним відхиленням осей від горизонталі трохи більше 30º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500430" y="3703740"/>
            <a:ext cx="5500694" cy="274434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Переваги: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· конструкція вентиляторів ВМЕ-6, </a:t>
            </a:r>
            <a:r>
              <a:rPr kumimoji="0" lang="uk-UA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ВМЕ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-6/1 дозволяє регулювати повний тиск за допомогою повороту лопаток робочих коліс при зупиненому вентиляторі;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· конструкція вентиляторів дозволяє з'єднувати послідовно два, а в окремих випадках і три вентилятори, коли цього вимагає довжина трубопроводу та його опір.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5286388"/>
            <a:ext cx="285752" cy="2143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8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Схеми провітрювання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Шахтные вентилятор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96944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2408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Вентилятор шахтный ВМЭ-8 для местного проветривания шахт с электроприводом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5003" y="642918"/>
            <a:ext cx="4428997" cy="3286148"/>
          </a:xfrm>
          <a:prstGeom prst="rect">
            <a:avLst/>
          </a:prstGeo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1000100" y="214290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D4031"/>
                </a:solidFill>
                <a:latin typeface="Times New Roman" pitchFamily="18" charset="0"/>
                <a:cs typeface="Times New Roman" pitchFamily="18" charset="0"/>
              </a:rPr>
              <a:t>Вентилятор шахтний ВМЕ-8 місцевого провітрювання з електричним приводом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363933"/>
            <a:ext cx="4572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Шахтний вентилятор місцевого провітрювання 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ВМЕ-8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осьовий, одноступінчастий з вибухозахищеним двигуном, відповідає ГОСТ 6625-85 і призначений для провітрювання тупикових гірничих виробок у вугільних та рудничних шахтах, включаючи небезпечні по газу, метану та пилу, при щільності повітря до 1,3 кг/ м3, температура від 253 до 308 К, запиленості до 50 мг/м3 та відносної вологості до 95% (при температурі плюс 298 К).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Вентилятори встановлюються в горизонтальному положенні з допустимим відхиленням осей від горизонталі не більше 30 град.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929190" y="4143380"/>
            <a:ext cx="4071966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Переваги: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продуктивність вентиляторів ВМЕ-8 може регулюватися поворотом лопаток робочого колеса;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конструкція вентиляторів дозволяє з'єднувати послідовно два, а в окремих випадках, коли цього вимагає довжина та опір трубопроводу, три вентилятори.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68" y="3286124"/>
            <a:ext cx="20002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200" dirty="0"/>
              <a:t>Вентилятор шахтний для місцевого провітрювання ВМЕ-8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15140" y="3143248"/>
            <a:ext cx="285752" cy="214314"/>
          </a:xfrm>
          <a:prstGeom prst="rect">
            <a:avLst/>
          </a:prstGeom>
          <a:solidFill>
            <a:srgbClr val="DE3B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43966" y="1928802"/>
            <a:ext cx="285752" cy="214314"/>
          </a:xfrm>
          <a:prstGeom prst="rect">
            <a:avLst/>
          </a:prstGeom>
          <a:solidFill>
            <a:srgbClr val="DE3B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0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Вентилятор ВМЭ2 - 1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62543" y="1612900"/>
            <a:ext cx="3390920" cy="3030546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 rot="18345951">
            <a:off x="6134573" y="4272430"/>
            <a:ext cx="642942" cy="6444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29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D4031"/>
                </a:solidFill>
              </a:rPr>
              <a:t>	</a:t>
            </a:r>
            <a:r>
              <a:rPr lang="uk-UA" sz="2400" b="1" dirty="0">
                <a:solidFill>
                  <a:srgbClr val="FD4031"/>
                </a:solidFill>
                <a:latin typeface="Times New Roman" pitchFamily="18" charset="0"/>
                <a:cs typeface="Times New Roman" pitchFamily="18" charset="0"/>
              </a:rPr>
              <a:t>Вентилятори шахтні ВМЕ2-10 місцевого провітрювання з електричним приводом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00108"/>
            <a:ext cx="5286380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Шахтний вентилятор місцевого провітрювання ВМЕ2-10 призначений для провітрювання тупикових гірничих виробок, при густині повітря до 1,3 кг/м3, температурі від 253 до 308К, запиленості до 50мг/м3 та відносній вологості до 95% (при температурі 298К).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Вентилятор вибухобезпечний, з рівнем вибухозахисту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РВ-3В.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Вибухозахисне виконання електрообладнання, конструктивне рішення лопаток робочого колеса з полімерів дозволяють застосовувати вентилятор в умовах шахт, небезпечних по газу та пилу.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Вентилятор працює в режимі нагнітання і має блочно-модульну конструкцію, виконану за </a:t>
            </a:r>
            <a:r>
              <a:rPr lang="uk-UA" sz="1600" dirty="0" err="1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високонапірними</a:t>
            </a: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аеродинамічними схемами з меридіональним прискоренням потоку. Вентилятор може працювати на повітропровід діаметром від 1000 до 1200 мм.</a:t>
            </a:r>
            <a:endParaRPr lang="ru-RU" sz="1600" dirty="0">
              <a:solidFill>
                <a:srgbClr val="20212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57224" y="4714884"/>
            <a:ext cx="7715304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b="1" dirty="0">
              <a:solidFill>
                <a:srgbClr val="20212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Переваги: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· Сучасна аеродинамічна схема з </a:t>
            </a:r>
            <a:r>
              <a:rPr lang="uk-UA" sz="1600" dirty="0" err="1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високонапірною</a:t>
            </a: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характеристикою;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· Тепловий захист з можливістю відключення вентилятора при перевищенні нормальної температури та вібрації підшипників;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Лопатки вентилятора виконані з негорючих матеріалів;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Економічність;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На вимогу замовника, вентилятор може бути укомплектований глушником шуму.</a:t>
            </a:r>
            <a:r>
              <a:rPr lang="ru-RU" sz="1600" dirty="0">
                <a:solidFill>
                  <a:srgbClr val="20212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4429132"/>
            <a:ext cx="1357322" cy="55399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000" dirty="0"/>
              <a:t>місцевого провітрювання ВМЕ-10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6380" y="4071942"/>
            <a:ext cx="1000132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000" dirty="0"/>
              <a:t>Вентилятор шахтний для </a:t>
            </a:r>
            <a:endParaRPr lang="ru-RU" sz="1000" dirty="0"/>
          </a:p>
        </p:txBody>
      </p:sp>
      <p:sp>
        <p:nvSpPr>
          <p:cNvPr id="9" name="Прямоугольник 8"/>
          <p:cNvSpPr/>
          <p:nvPr/>
        </p:nvSpPr>
        <p:spPr>
          <a:xfrm rot="19087652">
            <a:off x="8136440" y="2107361"/>
            <a:ext cx="247347" cy="3558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182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nvent.com/sites/default/files/styles/max_width/public/images/vent_models/vcd-47%2C5um_0.png?itok=uH8BNm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9" t="17917" r="18867" b="50278"/>
          <a:stretch>
            <a:fillRect/>
          </a:stretch>
        </p:blipFill>
        <p:spPr bwMode="auto">
          <a:xfrm>
            <a:off x="417788" y="2060847"/>
            <a:ext cx="5065437" cy="295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" descr="https://donvent.com/sites/default/files/styles/max_width/public/images/vent_models/vcd-47%2C5um_0.png?itok=uH8BNm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9" t="52086"/>
          <a:stretch>
            <a:fillRect/>
          </a:stretch>
        </p:blipFill>
        <p:spPr bwMode="auto">
          <a:xfrm>
            <a:off x="6228184" y="3429000"/>
            <a:ext cx="277177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3568" y="445314"/>
            <a:ext cx="748781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Вентилятор ВЦД-47,5УМ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11225" y="8901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Аеродинамічна характеристика </a:t>
            </a:r>
            <a:r>
              <a:rPr kumimoji="0" lang="uk-UA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ВЦД-47,5УМ</a:t>
            </a:r>
            <a:endParaRPr kumimoji="0" lang="uk-UA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980728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Вентилятор відцентровий </a:t>
            </a:r>
            <a:r>
              <a:rPr lang="uk-UA" alt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двохсторонього</a:t>
            </a:r>
            <a:r>
              <a:rPr lang="uk-UA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всмоктування ВЦД-47,5УМ призначений для головного провітрювання глибоких шахт і рудників з витратою повітря 130-1600 м</a:t>
            </a:r>
            <a:r>
              <a:rPr lang="uk-UA" altLang="ru-RU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uk-UA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і статичним тиском 850-9100Па.</a:t>
            </a:r>
            <a:r>
              <a:rPr lang="uk-UA" altLang="ru-RU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uk-UA" alt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6676" y="5445224"/>
            <a:ext cx="3409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Конструкція: 1- Електродвигун, 2- муфта зубчаста, 3- </a:t>
            </a:r>
            <a:r>
              <a:rPr lang="uk-UA" altLang="ru-RU" sz="12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відгорожуюча</a:t>
            </a:r>
            <a:r>
              <a:rPr lang="uk-UA" altLang="ru-RU" sz="12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муфта, 4- всмоктуючи коробка, 5-ротор, 6- направляючий апарат, 7- корпус</a:t>
            </a:r>
            <a:endParaRPr lang="ru-RU" altLang="ru-RU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31640" y="1813315"/>
            <a:ext cx="56886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Технічна характеристика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408951"/>
              </p:ext>
            </p:extLst>
          </p:nvPr>
        </p:nvGraphicFramePr>
        <p:xfrm>
          <a:off x="755576" y="2564904"/>
          <a:ext cx="7549340" cy="2905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4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3956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Номінальний діаметр робочого колеса, мм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4750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56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Номінальна витрата, м</a:t>
                      </a:r>
                      <a:r>
                        <a:rPr lang="uk-UA" sz="1000" baseline="30000">
                          <a:effectLst/>
                        </a:rPr>
                        <a:t>3</a:t>
                      </a:r>
                      <a:r>
                        <a:rPr lang="uk-UA" sz="1000">
                          <a:effectLst/>
                        </a:rPr>
                        <a:t>/с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400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092">
                <a:tc row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Витрата в межах робочої області, м</a:t>
                      </a:r>
                      <a:r>
                        <a:rPr lang="uk-UA" sz="1000" baseline="30000" dirty="0">
                          <a:effectLst/>
                        </a:rPr>
                        <a:t>3</a:t>
                      </a:r>
                      <a:r>
                        <a:rPr lang="uk-UA" sz="1000" dirty="0">
                          <a:effectLst/>
                        </a:rPr>
                        <a:t>/с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min,</a:t>
                      </a:r>
                      <a:r>
                        <a:rPr lang="uk-UA" sz="1000">
                          <a:effectLst/>
                        </a:rPr>
                        <a:t> не більше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max</a:t>
                      </a:r>
                      <a:r>
                        <a:rPr lang="uk-UA" sz="1000">
                          <a:effectLst/>
                        </a:rPr>
                        <a:t>, не менше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600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956">
                <a:tc row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Номінальний тиск, Па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повний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7650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статичний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7500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092">
                <a:tc row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Статичний тиск в межах робочої області, 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min,</a:t>
                      </a:r>
                      <a:r>
                        <a:rPr lang="uk-UA" sz="1000">
                          <a:effectLst/>
                        </a:rPr>
                        <a:t> не більше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850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max</a:t>
                      </a:r>
                      <a:r>
                        <a:rPr lang="uk-UA" sz="1000">
                          <a:effectLst/>
                        </a:rPr>
                        <a:t>, не менше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9100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956">
                <a:tc row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Максимальний коефіцієнт корисної дії, не менше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повний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0,87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3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статичний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0,86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3956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Потужність електричного приводу, кВт, не більше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4000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092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Частота обертання, хв</a:t>
                      </a:r>
                      <a:r>
                        <a:rPr lang="uk-UA" sz="1000" baseline="30000">
                          <a:effectLst/>
                        </a:rPr>
                        <a:t>-1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500; 375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955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000372"/>
            <a:ext cx="6643734" cy="838200"/>
          </a:xfrm>
        </p:spPr>
        <p:txBody>
          <a:bodyPr/>
          <a:lstStyle/>
          <a:p>
            <a:pPr algn="ctr"/>
            <a:r>
              <a:rPr lang="uk-UA" dirty="0"/>
              <a:t>Дякую за </a:t>
            </a:r>
            <a:r>
              <a:rPr lang="uk-UA" sz="4000" dirty="0"/>
              <a:t>увагу</a:t>
            </a:r>
            <a:r>
              <a:rPr lang="uk-UA" dirty="0"/>
              <a:t>!!!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670" t="15143" r="35929" b="12000"/>
          <a:stretch/>
        </p:blipFill>
        <p:spPr bwMode="auto">
          <a:xfrm>
            <a:off x="467544" y="836712"/>
            <a:ext cx="7488832" cy="5760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034" y="6000768"/>
            <a:ext cx="742955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5997379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/>
              <a:t>Малюнок. Вентилятор шахтного вироблення, поєднаний з круглим повітроводом, що згинається.</a:t>
            </a:r>
          </a:p>
          <a:p>
            <a:r>
              <a:rPr lang="uk-UA" sz="1200" dirty="0"/>
              <a:t> </a:t>
            </a:r>
          </a:p>
          <a:p>
            <a:r>
              <a:rPr lang="uk-UA" sz="1200" dirty="0"/>
              <a:t>Різновиди</a:t>
            </a:r>
          </a:p>
        </p:txBody>
      </p:sp>
    </p:spTree>
    <p:extLst>
      <p:ext uri="{BB962C8B-B14F-4D97-AF65-F5344CB8AC3E}">
        <p14:creationId xmlns:p14="http://schemas.microsoft.com/office/powerpoint/2010/main" val="346414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0473" t="15143" r="12106" b="15428"/>
          <a:stretch/>
        </p:blipFill>
        <p:spPr bwMode="auto">
          <a:xfrm>
            <a:off x="395536" y="548680"/>
            <a:ext cx="7763583" cy="5531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40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Вентилятор осьовий</a:t>
            </a:r>
            <a:endParaRPr lang="ru-RU" sz="2000" dirty="0"/>
          </a:p>
        </p:txBody>
      </p:sp>
      <p:pic>
        <p:nvPicPr>
          <p:cNvPr id="4" name="Объект 3" descr="N❶ 【ДонВентилятор】 Вентиляторы осевые шахтные главного проветривания  двухступенчатые ВОД купить Москва, Минск, Астана - реверсивный вентилятор  ВОД стоимость, цена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53830" cy="3417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Шахтне Вентиляційне Обладнання купити в Києві, Україні - ціни,  характеристики | Київський Вентиляційний Завод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888432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152591" y="5810232"/>
            <a:ext cx="4631432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dirty="0"/>
              <a:t>Вентилятор відцентровий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04666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2465" t="16286" r="22375" b="23714"/>
          <a:stretch/>
        </p:blipFill>
        <p:spPr bwMode="auto">
          <a:xfrm>
            <a:off x="827584" y="1268760"/>
            <a:ext cx="7416824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24" y="1294613"/>
            <a:ext cx="407196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dirty="0"/>
              <a:t>Шахтні відцентрові (радіальні) вентилятори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24" y="1571612"/>
            <a:ext cx="19288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dirty="0"/>
              <a:t>Малюнок. Пристроїв ЦВ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84" y="1928802"/>
            <a:ext cx="17859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Сторона нагнітання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2066" y="2071678"/>
            <a:ext cx="10715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Напрямок обертання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3636" y="2500306"/>
            <a:ext cx="17859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Робоче колесо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24" y="2928934"/>
            <a:ext cx="142876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Робоче колесо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4071942"/>
            <a:ext cx="92869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26876" y="3708000"/>
            <a:ext cx="1316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/>
              <a:t>Сторона всмоктування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2976" y="5429264"/>
            <a:ext cx="13573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sz="1200" b="1" dirty="0"/>
              <a:t>Корпус насосу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8992" y="6143644"/>
            <a:ext cx="13573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sz="1200" b="1" dirty="0"/>
              <a:t>Корпус насосу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57752" y="6357958"/>
            <a:ext cx="9286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Дифузор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29322" y="6143644"/>
            <a:ext cx="17145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1200" b="1" dirty="0"/>
              <a:t>Напрямок  потоку рідини</a:t>
            </a:r>
          </a:p>
        </p:txBody>
      </p:sp>
    </p:spTree>
    <p:extLst>
      <p:ext uri="{BB962C8B-B14F-4D97-AF65-F5344CB8AC3E}">
        <p14:creationId xmlns:p14="http://schemas.microsoft.com/office/powerpoint/2010/main" val="236913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onvent.com/images/content/14333753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352927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405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86800" cy="1440160"/>
          </a:xfrm>
        </p:spPr>
        <p:txBody>
          <a:bodyPr>
            <a:noAutofit/>
          </a:bodyPr>
          <a:lstStyle/>
          <a:p>
            <a:br>
              <a:rPr lang="ru-RU" sz="1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вентиляторна відцентрова  </a:t>
            </a:r>
            <a:r>
              <a:rPr lang="uk-UA" sz="1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газовідсмоктуюча</a:t>
            </a:r>
            <a:r>
              <a:rPr lang="uk-UA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УВВГ-9</a:t>
            </a:r>
            <a:br>
              <a:rPr lang="uk-UA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 6625-85</a:t>
            </a: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 для видалення  з шахт </a:t>
            </a:r>
            <a:r>
              <a:rPr lang="uk-UA" sz="1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метаноповітряних</a:t>
            </a:r>
            <a:r>
              <a:rPr lang="uk-UA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сумішей з  концентрацією метану от 0 до 100%  крізь вентиляційні стволи и свердловини, встановлюється на поверхні шахти.  </a:t>
            </a:r>
            <a:b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Вентиляторы шахтные газоотсасывающие ВЦГ,  установка УВЦГ-9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7632848" cy="4941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7627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368</TotalTime>
  <Words>1156</Words>
  <Application>Microsoft Office PowerPoint</Application>
  <PresentationFormat>Экран (4:3)</PresentationFormat>
  <Paragraphs>176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Трек</vt:lpstr>
      <vt:lpstr>Дисципліна  «Гірнича механіка»</vt:lpstr>
      <vt:lpstr>Презентация PowerPoint</vt:lpstr>
      <vt:lpstr>Схеми провітрювання</vt:lpstr>
      <vt:lpstr>Презентация PowerPoint</vt:lpstr>
      <vt:lpstr>Презентация PowerPoint</vt:lpstr>
      <vt:lpstr>Вентилятор осьовий</vt:lpstr>
      <vt:lpstr>Презентация PowerPoint</vt:lpstr>
      <vt:lpstr>Презентация PowerPoint</vt:lpstr>
      <vt:lpstr>  Установка вентиляторна відцентрова  газовідсмоктуюча УВВГ-9 ГОСТ 6625-85  призначена для видалення  з шахт метаноповітряних сумішей з  концентрацією метану от 0 до 100%  крізь вентиляційні стволи и свердловини, встановлюється на поверхні шахти.   </vt:lpstr>
      <vt:lpstr>Вентиляторна установка ВВД-47,5 У</vt:lpstr>
      <vt:lpstr>Вентилятор головного провітрювання відцентровий, двохсторнього всмоктування</vt:lpstr>
      <vt:lpstr>Вентиляторна Установка головного провітрювання,  Відцентровий вентилятор</vt:lpstr>
      <vt:lpstr>Відцентрові вентилятори</vt:lpstr>
      <vt:lpstr>Осьові шахтні Вентилятори </vt:lpstr>
      <vt:lpstr>Проект вентиляторов главного проветривания АВМ и АВР. </vt:lpstr>
      <vt:lpstr>Презентация PowerPoint</vt:lpstr>
      <vt:lpstr>Презентация PowerPoint</vt:lpstr>
      <vt:lpstr>Презентация PowerPoint</vt:lpstr>
      <vt:lpstr>Осьовий вентилятор</vt:lpstr>
      <vt:lpstr>Презентация PowerPoint</vt:lpstr>
      <vt:lpstr>Презентация PowerPoint</vt:lpstr>
      <vt:lpstr>Презентация PowerPoint</vt:lpstr>
      <vt:lpstr>Типи, виконання та засоби регулювання вентиляторів</vt:lpstr>
      <vt:lpstr>ВЕНТИЛЯТОРИ МІСЦЕВОГО ПРОВІТРЮВАННЯ</vt:lpstr>
      <vt:lpstr>Презентация PowerPoint</vt:lpstr>
      <vt:lpstr> Вентилятори шахтні місцевого провітрювання ВМЕ-5, ВМЕ-6, ВМЕ-6/1, ВМЕ-8, ВМП-4М, ВМП-6/1, ВМЕ2-10, ВМЕ-12А та осьові загальнопромислові ВОЕ-5 (аератори)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увагу!!!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Дисципліна  «Гірнича механіка»</dc:title>
  <dc:creator>RePack by Diakov</dc:creator>
  <cp:lastModifiedBy>Виктория Шарина</cp:lastModifiedBy>
  <cp:revision>46</cp:revision>
  <dcterms:created xsi:type="dcterms:W3CDTF">2020-09-28T10:03:27Z</dcterms:created>
  <dcterms:modified xsi:type="dcterms:W3CDTF">2023-06-07T18:26:00Z</dcterms:modified>
</cp:coreProperties>
</file>