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6" r:id="rId2"/>
    <p:sldId id="287" r:id="rId3"/>
    <p:sldId id="288" r:id="rId4"/>
    <p:sldId id="289" r:id="rId5"/>
    <p:sldId id="290" r:id="rId6"/>
    <p:sldId id="263" r:id="rId7"/>
    <p:sldId id="283" r:id="rId8"/>
    <p:sldId id="280" r:id="rId9"/>
    <p:sldId id="282" r:id="rId10"/>
    <p:sldId id="284" r:id="rId11"/>
    <p:sldId id="291" r:id="rId12"/>
    <p:sldId id="278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46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9A54C-206F-4F1B-937C-858DED51E2B6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20BF926-5627-45EB-88E0-7DCA1674F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9A54C-206F-4F1B-937C-858DED51E2B6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F926-5627-45EB-88E0-7DCA1674F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9A54C-206F-4F1B-937C-858DED51E2B6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F926-5627-45EB-88E0-7DCA1674F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9A54C-206F-4F1B-937C-858DED51E2B6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20BF926-5627-45EB-88E0-7DCA1674F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9A54C-206F-4F1B-937C-858DED51E2B6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F926-5627-45EB-88E0-7DCA1674F6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9A54C-206F-4F1B-937C-858DED51E2B6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F926-5627-45EB-88E0-7DCA1674F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9A54C-206F-4F1B-937C-858DED51E2B6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20BF926-5627-45EB-88E0-7DCA1674F6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9A54C-206F-4F1B-937C-858DED51E2B6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F926-5627-45EB-88E0-7DCA1674F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9A54C-206F-4F1B-937C-858DED51E2B6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F926-5627-45EB-88E0-7DCA1674F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9A54C-206F-4F1B-937C-858DED51E2B6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F926-5627-45EB-88E0-7DCA1674F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9A54C-206F-4F1B-937C-858DED51E2B6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BF926-5627-45EB-88E0-7DCA1674F6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BF9A54C-206F-4F1B-937C-858DED51E2B6}" type="datetimeFigureOut">
              <a:rPr lang="ru-RU" smtClean="0"/>
              <a:pPr/>
              <a:t>08.06.2023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20BF926-5627-45EB-88E0-7DCA1674F6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23528" y="476672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/>
              <a:t>Шахтні пневматичні установки</a:t>
            </a: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85720" y="1500174"/>
            <a:ext cx="8686800" cy="1928826"/>
          </a:xfrm>
          <a:prstGeom prst="rect">
            <a:avLst/>
          </a:prstGeom>
        </p:spPr>
        <p:txBody>
          <a:bodyPr vert="horz" anchor="ctr">
            <a:normAutofit fontScale="92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b="1" dirty="0"/>
              <a:t>Тема 4.5. Вимірювальні прилади.</a:t>
            </a:r>
          </a:p>
          <a:p>
            <a:r>
              <a:rPr lang="uk-UA" b="1" dirty="0"/>
              <a:t>Тема 4.6. Фільтри для очистки повітря. Глушники </a:t>
            </a:r>
            <a:r>
              <a:rPr lang="ru-RU" b="1" dirty="0"/>
              <a:t>шуму</a:t>
            </a:r>
          </a:p>
          <a:p>
            <a:r>
              <a:rPr lang="uk-UA" b="1" dirty="0"/>
              <a:t> </a:t>
            </a:r>
            <a:endParaRPr lang="ru-RU" dirty="0"/>
          </a:p>
        </p:txBody>
      </p:sp>
      <p:sp>
        <p:nvSpPr>
          <p:cNvPr id="11266" name="AutoShape 2" descr="УКШВ фільтри для шахтових компресорі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УКШВ фільтри для шахтових компресорі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УКШВ фільтри для шахтових компресорі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2" name="Picture 8" descr="УКШВ фільтри для шахтових компресорі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3857628"/>
            <a:ext cx="3524250" cy="2476501"/>
          </a:xfrm>
          <a:prstGeom prst="rect">
            <a:avLst/>
          </a:prstGeom>
          <a:noFill/>
        </p:spPr>
      </p:pic>
      <p:sp>
        <p:nvSpPr>
          <p:cNvPr id="11274" name="AutoShape 10" descr="УКШВ сепараторы и воздушные фильтры для шахтных компрессор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6" name="AutoShape 12" descr="УКШВ сепараторы и воздушные фильтры для шахтных компрессор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8" name="Picture 14" descr="УКШВ сепараторы и воздушные фильтры для шахтных компрессоро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3571876"/>
            <a:ext cx="2057400" cy="2743201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857488" y="6357958"/>
            <a:ext cx="23574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Фільтри для УКВШ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Способы подачи смазки к трущимся поверхностя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57166"/>
            <a:ext cx="6715172" cy="438150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4282" y="4643446"/>
            <a:ext cx="85725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Централізоване змащування;</a:t>
            </a:r>
          </a:p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а — схема централізованого змащування типу СРГ: 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1 — манометр; 2 — фільтри; 3 — заглушка; </a:t>
            </a:r>
          </a:p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б — розріз СРГ: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1 — резервуар; 2 — плунжерний насос; 3 — розподільчий золотник; 4 — фільтр; в — розріз ПД: 1 — корпус ПД; 2 — поршень; 3,6,7,10 — отвір; 4 — камера; 5 — гвинт; 8 — золотник; 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9 — камера. 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б- процес нагнітання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36E5BAF-0EDC-4DD9-95EF-3E45068EE9CC}"/>
              </a:ext>
            </a:extLst>
          </p:cNvPr>
          <p:cNvSpPr/>
          <p:nvPr/>
        </p:nvSpPr>
        <p:spPr>
          <a:xfrm>
            <a:off x="3347864" y="2599330"/>
            <a:ext cx="1728192" cy="2160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точок змащування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1F50CB6-2C0B-4FFF-882E-C383DC965B96}"/>
              </a:ext>
            </a:extLst>
          </p:cNvPr>
          <p:cNvSpPr/>
          <p:nvPr/>
        </p:nvSpPr>
        <p:spPr>
          <a:xfrm rot="16200000">
            <a:off x="287524" y="1893196"/>
            <a:ext cx="1728192" cy="2160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точок змащування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F13AEAF-85A8-4294-BFF3-D719FA3AC5C2}"/>
              </a:ext>
            </a:extLst>
          </p:cNvPr>
          <p:cNvSpPr/>
          <p:nvPr/>
        </p:nvSpPr>
        <p:spPr>
          <a:xfrm>
            <a:off x="2339752" y="4377472"/>
            <a:ext cx="1302365" cy="2160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Магістралі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Термометри сигналізують вибухозахищені ТКП-16СгВ3Т4; ТГП-16СгВ3Т4"/>
          <p:cNvPicPr>
            <a:picLocks noChangeAspect="1" noChangeArrowheads="1"/>
          </p:cNvPicPr>
          <p:nvPr/>
        </p:nvPicPr>
        <p:blipFill>
          <a:blip r:embed="rId2" cstate="print"/>
          <a:srcRect l="19934" t="20089" r="20265" b="26339"/>
          <a:stretch>
            <a:fillRect/>
          </a:stretch>
        </p:blipFill>
        <p:spPr bwMode="auto">
          <a:xfrm>
            <a:off x="285720" y="785794"/>
            <a:ext cx="3500462" cy="2333641"/>
          </a:xfrm>
          <a:prstGeom prst="rect">
            <a:avLst/>
          </a:prstGeom>
          <a:noFill/>
        </p:spPr>
      </p:pic>
      <p:pic>
        <p:nvPicPr>
          <p:cNvPr id="25604" name="Picture 4" descr="Термометри самописні ТГС-711У, ТГС-712М, ТГ2С-711М, ТГ2С-712М купить"/>
          <p:cNvPicPr>
            <a:picLocks noChangeAspect="1" noChangeArrowheads="1"/>
          </p:cNvPicPr>
          <p:nvPr/>
        </p:nvPicPr>
        <p:blipFill>
          <a:blip r:embed="rId3" cstate="print"/>
          <a:srcRect l="11111" t="14815" r="18518" b="29629"/>
          <a:stretch>
            <a:fillRect/>
          </a:stretch>
        </p:blipFill>
        <p:spPr bwMode="auto">
          <a:xfrm>
            <a:off x="428596" y="3714752"/>
            <a:ext cx="3076596" cy="242889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71472" y="6215082"/>
            <a:ext cx="26638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dirty="0">
                <a:latin typeface="Times New Roman" pitchFamily="18" charset="0"/>
                <a:cs typeface="Times New Roman" pitchFamily="18" charset="0"/>
              </a:rPr>
              <a:t>1-термометр самописний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3214686"/>
            <a:ext cx="32365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dirty="0">
                <a:latin typeface="Times New Roman" pitchFamily="18" charset="0"/>
                <a:cs typeface="Times New Roman" pitchFamily="18" charset="0"/>
              </a:rPr>
              <a:t>1-термометр вибухозахищений</a:t>
            </a:r>
          </a:p>
        </p:txBody>
      </p:sp>
      <p:pic>
        <p:nvPicPr>
          <p:cNvPr id="25606" name="Picture 6" descr="https://images.prom.ua/499631837_w640_h640_elektrokontaktnij-termometr-tp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785794"/>
            <a:ext cx="2221721" cy="3000396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357686" y="28572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Електроконтактний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Термометр ТПК. </a:t>
            </a:r>
          </a:p>
        </p:txBody>
      </p:sp>
      <p:pic>
        <p:nvPicPr>
          <p:cNvPr id="25608" name="Picture 8" descr="Електроконтактний Термометр ТКП-60/3М2 - фото 1 - id-p106226778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1934" y="3929065"/>
            <a:ext cx="3643338" cy="2424477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4071934" y="6357958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600">
                <a:latin typeface="Times New Roman" pitchFamily="18" charset="0"/>
                <a:cs typeface="Times New Roman" pitchFamily="18" charset="0"/>
              </a:rPr>
              <a:t>Електроконтактний Термометр ТКП-60/3М2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FF0000"/>
                </a:solidFill>
              </a:rPr>
              <a:t>Контрольні питання: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4303730"/>
          </a:xfrm>
        </p:spPr>
        <p:txBody>
          <a:bodyPr>
            <a:normAutofit/>
          </a:bodyPr>
          <a:lstStyle/>
          <a:p>
            <a:pPr lvl="0">
              <a:buNone/>
            </a:pPr>
            <a:endParaRPr lang="ru-RU" sz="2000" dirty="0"/>
          </a:p>
          <a:p>
            <a:pPr>
              <a:buNone/>
            </a:pPr>
            <a:endParaRPr lang="ru-RU" sz="2000" dirty="0"/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357158" y="1731148"/>
            <a:ext cx="785818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Описати прилади для вимірювання тиску компресорів.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Описати прилади для вимірювання температури.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Описати прилади для вимірювання витрати повітря.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Описати улаштування коміркового фільтру.</a:t>
            </a:r>
          </a:p>
          <a:p>
            <a:pPr marL="0" marR="0" lvl="0" indent="365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Описати улаштування самоочисного фільтру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71468" y="4500570"/>
          <a:ext cx="6863407" cy="304800"/>
        </p:xfrm>
        <a:graphic>
          <a:graphicData uri="http://schemas.openxmlformats.org/drawingml/2006/table">
            <a:tbl>
              <a:tblPr/>
              <a:tblGrid>
                <a:gridCol w="6145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38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38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238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238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2388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2388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2388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2388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2388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339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000" dirty="0">
                          <a:latin typeface="Times New Roman"/>
                          <a:ea typeface="Times New Roman"/>
                          <a:cs typeface="Times New Roman"/>
                        </a:rPr>
                        <a:t>Варіант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0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000">
                          <a:latin typeface="Times New Roman"/>
                          <a:ea typeface="Times New Roman"/>
                          <a:cs typeface="Times New Roman"/>
                        </a:rPr>
                        <a:t>Питання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571472" y="3909300"/>
            <a:ext cx="757242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Таблиця – питання за варіантами навчального журналу групи, остання цифра</a:t>
            </a:r>
            <a:endParaRPr kumimoji="0" lang="uk-UA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068960"/>
            <a:ext cx="8686800" cy="10827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  <a:endParaRPr lang="ru-RU" sz="5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986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85728"/>
            <a:ext cx="8686800" cy="6286544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buNone/>
            </a:pPr>
            <a:r>
              <a:rPr lang="uk-UA" sz="1800" b="1" dirty="0"/>
              <a:t>	</a:t>
            </a:r>
            <a:r>
              <a:rPr lang="uk-UA" sz="1800" b="1" dirty="0">
                <a:latin typeface="Times New Roman" pitchFamily="18" charset="0"/>
                <a:cs typeface="Times New Roman" pitchFamily="18" charset="0"/>
              </a:rPr>
              <a:t>Контрольно-вимірювальні прилади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 забезпечують візуальний нагляд і при необхідності запис контрольованих величин, подачу попереджувальних сигналів при відхиленні цих величин від заданих границь і  відключення компресора в аварійних випадках.</a:t>
            </a:r>
          </a:p>
          <a:p>
            <a:pPr algn="just">
              <a:lnSpc>
                <a:spcPct val="120000"/>
              </a:lnSpc>
              <a:buNone/>
            </a:pP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	Для вимірювання тиску повітря, охолоджуючої води і масла застосовуються </a:t>
            </a:r>
            <a:r>
              <a:rPr lang="uk-UA" sz="1800" b="1" dirty="0">
                <a:latin typeface="Times New Roman" pitchFamily="18" charset="0"/>
                <a:cs typeface="Times New Roman" pitchFamily="18" charset="0"/>
              </a:rPr>
              <a:t>манометри.</a:t>
            </a:r>
          </a:p>
          <a:p>
            <a:pPr algn="just">
              <a:lnSpc>
                <a:spcPct val="120000"/>
              </a:lnSpc>
              <a:buNone/>
            </a:pP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	Для електричної дистанційної передачі тиску застосовуються також </a:t>
            </a:r>
            <a:r>
              <a:rPr lang="uk-UA" sz="1800" b="1" dirty="0">
                <a:latin typeface="Times New Roman" pitchFamily="18" charset="0"/>
                <a:cs typeface="Times New Roman" pitchFamily="18" charset="0"/>
              </a:rPr>
              <a:t>манометри з індукційними, трансформаторними або реостатними датчиками і з вторинними візуальними або </a:t>
            </a:r>
            <a:r>
              <a:rPr lang="uk-UA" sz="1800" b="1" dirty="0" err="1">
                <a:latin typeface="Times New Roman" pitchFamily="18" charset="0"/>
                <a:cs typeface="Times New Roman" pitchFamily="18" charset="0"/>
              </a:rPr>
              <a:t>реєструючими</a:t>
            </a:r>
            <a:r>
              <a:rPr lang="uk-UA" sz="1800" b="1" dirty="0">
                <a:latin typeface="Times New Roman" pitchFamily="18" charset="0"/>
                <a:cs typeface="Times New Roman" pitchFamily="18" charset="0"/>
              </a:rPr>
              <a:t> приладами.</a:t>
            </a:r>
          </a:p>
          <a:p>
            <a:pPr algn="just">
              <a:lnSpc>
                <a:spcPct val="120000"/>
              </a:lnSpc>
              <a:buNone/>
            </a:pPr>
            <a:r>
              <a:rPr lang="uk-UA" sz="1800" b="1" dirty="0">
                <a:latin typeface="Times New Roman" pitchFamily="18" charset="0"/>
                <a:cs typeface="Times New Roman" pitchFamily="18" charset="0"/>
              </a:rPr>
              <a:t>	Для контролю температури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 повітря, охолоджуючої води, підшипників і масла застосовують </a:t>
            </a:r>
            <a:r>
              <a:rPr lang="uk-UA" sz="1800" b="1" dirty="0">
                <a:latin typeface="Times New Roman" pitchFamily="18" charset="0"/>
                <a:cs typeface="Times New Roman" pitchFamily="18" charset="0"/>
              </a:rPr>
              <a:t>манометричні електроконтактні термометри.</a:t>
            </a:r>
          </a:p>
          <a:p>
            <a:pPr algn="just">
              <a:lnSpc>
                <a:spcPct val="120000"/>
              </a:lnSpc>
              <a:buNone/>
            </a:pP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	Для контролю і запису температури застосовують </a:t>
            </a:r>
            <a:r>
              <a:rPr lang="uk-UA" sz="1800" b="1" dirty="0" err="1">
                <a:latin typeface="Times New Roman" pitchFamily="18" charset="0"/>
                <a:cs typeface="Times New Roman" pitchFamily="18" charset="0"/>
              </a:rPr>
              <a:t>самопишущі</a:t>
            </a:r>
            <a:r>
              <a:rPr lang="uk-UA" sz="1800" b="1" dirty="0">
                <a:latin typeface="Times New Roman" pitchFamily="18" charset="0"/>
                <a:cs typeface="Times New Roman" pitchFamily="18" charset="0"/>
              </a:rPr>
              <a:t> електронні мости.</a:t>
            </a:r>
          </a:p>
          <a:p>
            <a:pPr algn="just">
              <a:lnSpc>
                <a:spcPct val="120000"/>
              </a:lnSpc>
              <a:buNone/>
            </a:pPr>
            <a:r>
              <a:rPr lang="uk-UA" sz="1800" b="1" dirty="0">
                <a:latin typeface="Times New Roman" pitchFamily="18" charset="0"/>
                <a:cs typeface="Times New Roman" pitchFamily="18" charset="0"/>
              </a:rPr>
              <a:t>	Скляні ртутні термометри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 використовують в якості дублюючих. Вони поміщаються в захисні гільзи, заповнені маслом. </a:t>
            </a:r>
            <a:r>
              <a:rPr lang="uk-UA" sz="1800" b="1" dirty="0">
                <a:latin typeface="Times New Roman" pitchFamily="18" charset="0"/>
                <a:cs typeface="Times New Roman" pitchFamily="18" charset="0"/>
              </a:rPr>
              <a:t>Ртутний термометр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 може бути обладнаний електричними контактами.</a:t>
            </a:r>
          </a:p>
          <a:p>
            <a:pPr algn="just">
              <a:lnSpc>
                <a:spcPct val="120000"/>
              </a:lnSpc>
              <a:buNone/>
            </a:pPr>
            <a:r>
              <a:rPr lang="uk-UA" sz="1800" b="1" dirty="0">
                <a:latin typeface="Times New Roman" pitchFamily="18" charset="0"/>
                <a:cs typeface="Times New Roman" pitchFamily="18" charset="0"/>
              </a:rPr>
              <a:t>	 Кількість стисненого повітря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, яке виробляється компресором </a:t>
            </a:r>
            <a:r>
              <a:rPr lang="uk-UA" sz="1800" b="1" dirty="0">
                <a:latin typeface="Times New Roman" pitchFamily="18" charset="0"/>
                <a:cs typeface="Times New Roman" pitchFamily="18" charset="0"/>
              </a:rPr>
              <a:t>вимірюється витратоміром.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142984"/>
            <a:ext cx="2040255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85720" y="5214950"/>
            <a:ext cx="2103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Дифманометр </a:t>
            </a:r>
            <a:r>
              <a:rPr lang="uk-UA" dirty="0" err="1"/>
              <a:t>ДП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571736" y="1285860"/>
            <a:ext cx="564360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/>
              <a:t>	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В поплавковому дифманометрі перепад тиску передається широкому коліну 1, яке приєднане до кільцевої камери. Поплавок 2 зі стержнем 3 через шток 4 передає рух осі 5 і стрілці. Крім двох пускових вентилів 6 і 7 застосовують ще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вирівнюючий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вентиль 8. Шкала приладу градуйована в кг/год. або м /год. Діафрагма приладу розміщена на ділянці зі сталим рухом повітря.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https://profline.ua/image/cache/catalog/products/7013%D0%9D/13H_1-600x600.jpg"/>
          <p:cNvPicPr>
            <a:picLocks noChangeAspect="1" noChangeArrowheads="1"/>
          </p:cNvPicPr>
          <p:nvPr/>
        </p:nvPicPr>
        <p:blipFill>
          <a:blip r:embed="rId3" cstate="print"/>
          <a:srcRect l="17500" t="23750" r="16249" b="16249"/>
          <a:stretch>
            <a:fillRect/>
          </a:stretch>
        </p:blipFill>
        <p:spPr bwMode="auto">
          <a:xfrm>
            <a:off x="5000628" y="3286124"/>
            <a:ext cx="3786214" cy="3429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686800" cy="838200"/>
          </a:xfrm>
        </p:spPr>
        <p:txBody>
          <a:bodyPr/>
          <a:lstStyle/>
          <a:p>
            <a:r>
              <a:rPr lang="uk-UA" dirty="0">
                <a:solidFill>
                  <a:srgbClr val="FF0000"/>
                </a:solidFill>
              </a:rPr>
              <a:t>фільтри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428736"/>
            <a:ext cx="2428892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1428736"/>
            <a:ext cx="2428892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85720" y="5214950"/>
            <a:ext cx="44291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Фільтри: а – комірковий; б – самоочисний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https://images.prom.ua/169924096_w640_h640_blok-oholodzhennya-oliv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2428868"/>
            <a:ext cx="2857500" cy="33147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643438" y="6072206"/>
            <a:ext cx="40719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Блок охолодження оливи для УКВШ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УКШВ сепараторы и воздушные фильтры для шахтных компрессоро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3357562"/>
            <a:ext cx="2057400" cy="2743201"/>
          </a:xfrm>
          <a:prstGeom prst="rect">
            <a:avLst/>
          </a:prstGeom>
          <a:noFill/>
        </p:spPr>
      </p:pic>
      <p:pic>
        <p:nvPicPr>
          <p:cNvPr id="6" name="Picture 8" descr="УКШВ фільтри для шахтових компресорі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3571876"/>
            <a:ext cx="3524250" cy="2476501"/>
          </a:xfrm>
          <a:prstGeom prst="rect">
            <a:avLst/>
          </a:prstGeom>
          <a:noFill/>
        </p:spPr>
      </p:pic>
      <p:pic>
        <p:nvPicPr>
          <p:cNvPr id="24578" name="Picture 2" descr="https://images.prom.ua/69199243_w640_h640_zapchastini-na-kompreso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142984"/>
            <a:ext cx="2948751" cy="199549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00034" y="3500438"/>
            <a:ext cx="23574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Компресор УКВШ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86314" y="6286520"/>
            <a:ext cx="23574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Фільтри для УКВШ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80" name="Picture 4" descr="Автоматика компресора (220 V, 20 А) в зборі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285728"/>
            <a:ext cx="2667000" cy="266700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5214942" y="3071810"/>
            <a:ext cx="26432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Автоматика компресора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86800" cy="838200"/>
          </a:xfrm>
        </p:spPr>
        <p:txBody>
          <a:bodyPr/>
          <a:lstStyle/>
          <a:p>
            <a:r>
              <a:rPr lang="uk-UA" dirty="0">
                <a:solidFill>
                  <a:srgbClr val="FF0000"/>
                </a:solidFill>
              </a:rPr>
              <a:t>	</a:t>
            </a:r>
            <a:r>
              <a:rPr lang="uk-UA" dirty="0" err="1">
                <a:solidFill>
                  <a:srgbClr val="FF0000"/>
                </a:solidFill>
              </a:rPr>
              <a:t>лубрикатори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23528" y="476672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pic>
        <p:nvPicPr>
          <p:cNvPr id="4097" name="Picture 1" descr="C:\Users\User\Desktop\лубрикотор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214422"/>
            <a:ext cx="4182505" cy="3138729"/>
          </a:xfrm>
          <a:prstGeom prst="rect">
            <a:avLst/>
          </a:prstGeom>
          <a:noFill/>
        </p:spPr>
      </p:pic>
      <p:sp>
        <p:nvSpPr>
          <p:cNvPr id="4101" name="AutoShape 5" descr="C:\Users\User\Desktop\%D0%BB%D1%83%D0%B1%D1%80%D0%B8%D0%BA%D0%B0%D1%82%D0%BE%D1%80 4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3" name="AutoShape 7" descr="C:\Users\User\Desktop\%D0%BB%D1%83%D0%B1%D1%80%D0%B8%D0%BA%D0%B0%D1%82%D0%BE%D1%80 4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5" name="AutoShape 9" descr="C:\Users\User\Desktop\%D0%BB%D1%83%D0%B1%D1%80%D0%B8%D0%BA%D0%B0%D1%82%D0%BE%D1%80 4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6" name="Picture 10" descr="C:\Users\User\Desktop\лубрико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6744" y="3143248"/>
            <a:ext cx="4667256" cy="35004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12431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Плунжерный насос высокого давления: принцип работ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1643050"/>
            <a:ext cx="6800850" cy="4762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34" y="428604"/>
            <a:ext cx="70009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Плунжерний насос високого тиску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/>
          <a:srcRect l="37511" t="26184" r="26975" b="36569"/>
          <a:stretch>
            <a:fillRect/>
          </a:stretch>
        </p:blipFill>
        <p:spPr bwMode="auto">
          <a:xfrm>
            <a:off x="500034" y="0"/>
            <a:ext cx="8072494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642910" y="5286388"/>
            <a:ext cx="80010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latin typeface="Times New Roman" pitchFamily="18" charset="0"/>
                <a:cs typeface="Times New Roman" pitchFamily="18" charset="0"/>
              </a:rPr>
              <a:t>Габаритні і з’єднувальні розміри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1-корпус; 2- валик розподільчий; 3-плунжер; 4-кільце-сектор; 5-ручка; 6- штифт; 7-валик; 8-кришка; 9-кільце резинове; 10-прокладка; 11-штуцер; 12-черв’як; 13-колесо циліндричне; 14-хроповик; 15-болт; 16-днище; 17- прокладки; 18-шайба; 19-шпонка; 20-гвинт. </a:t>
            </a:r>
          </a:p>
          <a:p>
            <a:pPr algn="just"/>
            <a:endParaRPr lang="uk-UA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4312F1A-93A3-4AE7-B9B2-A8D54A92D820}"/>
              </a:ext>
            </a:extLst>
          </p:cNvPr>
          <p:cNvSpPr/>
          <p:nvPr/>
        </p:nvSpPr>
        <p:spPr>
          <a:xfrm>
            <a:off x="5678409" y="4005064"/>
            <a:ext cx="2277967" cy="12813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3372" y="0"/>
            <a:ext cx="2928958" cy="838200"/>
          </a:xfrm>
        </p:spPr>
        <p:txBody>
          <a:bodyPr/>
          <a:lstStyle/>
          <a:p>
            <a:r>
              <a:rPr lang="uk-UA" dirty="0" err="1">
                <a:solidFill>
                  <a:srgbClr val="FF0000"/>
                </a:solidFill>
              </a:rPr>
              <a:t>Лубрикатор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 cstate="print"/>
          <a:srcRect l="41797" t="41667" r="39453" b="27083"/>
          <a:stretch>
            <a:fillRect/>
          </a:stretch>
        </p:blipFill>
        <p:spPr bwMode="auto">
          <a:xfrm>
            <a:off x="214282" y="214290"/>
            <a:ext cx="3429024" cy="3214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14348" y="5980837"/>
            <a:ext cx="807249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latin typeface="Times New Roman" pitchFamily="18" charset="0"/>
                <a:cs typeface="Times New Roman" pitchFamily="18" charset="0"/>
              </a:rPr>
              <a:t>1-верхній диск; 2- робочі плунжери; 3 – нижній диск; 4- розподільчі плунжери; 5- канал; 6- гвинт; 7 і 8-пункти змащування; 9 і 10 – контролюючі крапельниці.</a:t>
            </a:r>
          </a:p>
          <a:p>
            <a:pPr algn="ctr"/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uk-UA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uk-UA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 cstate="print"/>
          <a:srcRect l="18586" t="4846" r="53170" b="8887"/>
          <a:stretch>
            <a:fillRect/>
          </a:stretch>
        </p:blipFill>
        <p:spPr bwMode="auto">
          <a:xfrm>
            <a:off x="3643306" y="420677"/>
            <a:ext cx="4929222" cy="6437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1800000" lon="0" rev="16200000"/>
            </a:camera>
            <a:lightRig rig="threePt" dir="t"/>
          </a:scene3d>
          <a:sp3d z="12700"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270</TotalTime>
  <Words>517</Words>
  <Application>Microsoft Office PowerPoint</Application>
  <PresentationFormat>Экран (4:3)</PresentationFormat>
  <Paragraphs>71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Franklin Gothic Book</vt:lpstr>
      <vt:lpstr>Franklin Gothic Medium</vt:lpstr>
      <vt:lpstr>Times New Roman</vt:lpstr>
      <vt:lpstr>Wingdings 2</vt:lpstr>
      <vt:lpstr>Трек</vt:lpstr>
      <vt:lpstr>Презентация PowerPoint</vt:lpstr>
      <vt:lpstr>Презентация PowerPoint</vt:lpstr>
      <vt:lpstr>Презентация PowerPoint</vt:lpstr>
      <vt:lpstr>фільтри</vt:lpstr>
      <vt:lpstr>Презентация PowerPoint</vt:lpstr>
      <vt:lpstr> лубрикатори</vt:lpstr>
      <vt:lpstr>Презентация PowerPoint</vt:lpstr>
      <vt:lpstr>Презентация PowerPoint</vt:lpstr>
      <vt:lpstr>Лубрикатор</vt:lpstr>
      <vt:lpstr>Презентация PowerPoint</vt:lpstr>
      <vt:lpstr>Презентация PowerPoint</vt:lpstr>
      <vt:lpstr>Контрольні питання: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Виктория Шарина</cp:lastModifiedBy>
  <cp:revision>34</cp:revision>
  <dcterms:created xsi:type="dcterms:W3CDTF">2020-11-12T09:08:35Z</dcterms:created>
  <dcterms:modified xsi:type="dcterms:W3CDTF">2023-06-08T19:27:24Z</dcterms:modified>
</cp:coreProperties>
</file>