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72" r:id="rId4"/>
    <p:sldId id="264" r:id="rId5"/>
    <p:sldId id="265" r:id="rId6"/>
    <p:sldId id="268" r:id="rId7"/>
    <p:sldId id="266" r:id="rId8"/>
    <p:sldId id="257" r:id="rId9"/>
    <p:sldId id="258" r:id="rId10"/>
    <p:sldId id="259" r:id="rId11"/>
    <p:sldId id="260" r:id="rId12"/>
    <p:sldId id="261" r:id="rId13"/>
    <p:sldId id="269" r:id="rId14"/>
    <p:sldId id="270" r:id="rId15"/>
    <p:sldId id="262" r:id="rId16"/>
    <p:sldId id="267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-39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5575" y="2386583"/>
            <a:ext cx="11507788" cy="3739244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 заняття: </a:t>
            </a:r>
            <a:br>
              <a:rPr lang="uk-UA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b="1" i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Т.2.8 Кондиціювання повітря та калориферні установки. </a:t>
            </a:r>
            <a:br>
              <a:rPr lang="uk-UA" b="1" i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b="1" i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	Т.2.9. Ремонт та експлуатація вентиляторних установок</a:t>
            </a:r>
            <a:r>
              <a:rPr lang="uk-UA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k-UA" dirty="0">
              <a:solidFill>
                <a:schemeClr val="accent4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0" name="AutoShape 2" descr="Символи україни Vector Art Stock Images |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2" name="Picture 4" descr="Символіка України — стоковий векто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50086" y="270328"/>
            <a:ext cx="3341914" cy="222794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77224" y="1014967"/>
            <a:ext cx="66540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Дисципліна </a:t>
            </a:r>
            <a:r>
              <a:rPr lang="uk-UA" sz="40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Гірнича </a:t>
            </a:r>
            <a:r>
              <a:rPr lang="uk-UA" sz="4000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механіка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2678816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npro.net.ua/wp-content/uploads/2020/12/mobilnaya_degazacionnaya_stanciya_iz_dvuh_ustanovok_brockhaus_lennetal_2-90_raspadskaya_-koksovaya_g.mezhdurechensk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560" y="0"/>
            <a:ext cx="12192000" cy="5715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723904" y="5922219"/>
            <a:ext cx="52568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Дегазаційні установки </a:t>
            </a:r>
            <a:endParaRPr lang="uk-UA" sz="28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0871" y="812895"/>
            <a:ext cx="1116874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	Забезпечення вибухозахисту та безпеки шахт є вирішальним фактором при реалізації проектів у кам’яновугільній промисловості. На робочих місцях під землею діють суворі вимоги до системи вентиляції. Особливо при наявності шахтного газу, який виділяється при видобутку кам’яного вугілля і в результаті мікробних процесів, необхідно дотримуватися особливих заходів безпеки. Шахтний газ складається, в основному, з метану (CH₄), що має властивість при досягненні певної концентрації утворювати вибухонебезпечну суміш.</a:t>
            </a:r>
          </a:p>
          <a:p>
            <a:pPr algn="just"/>
            <a:r>
              <a:rPr lang="uk-UA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	Для забезпечення вибухозахисту і безпеки шахти при незначному виділенні газів досить збільшити обсяг подачі свіжого повітря і, таким чином, розрідити концентрацію метану. Якщо ж концентрація метану дуже висока, то без дегазації шахти не обійтися. Для цієї мети доцільно застосування дегазаційних установок, а також доречно й одночасне використання обох методів.</a:t>
            </a:r>
          </a:p>
          <a:p>
            <a:pPr algn="just"/>
            <a:r>
              <a:rPr lang="uk-UA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uk-UA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npro.net.ua/wp-content/uploads/2020/12/northconne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3000"/>
            <a:ext cx="12192000" cy="5715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12372" y="0"/>
            <a:ext cx="92746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Вентиляція: осьові та радіальні вентилятори, комплектуючі</a:t>
            </a:r>
            <a:endParaRPr lang="uk-UA" sz="28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783771" y="227543"/>
            <a:ext cx="10270671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2.8.1. Надійність і економічність роботи вентиляторних установок головного провітрювання залежить від якості монтажу вентиляторної установки, так як вентилятори не проходять заводського збирання і обкатки, а також правильної експлуатації.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1114" y="2012408"/>
            <a:ext cx="114408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2.8.2. В процесі експлуатації вентиляторних установок необхідно проводити                                      нагляд, ревізію, ремонт налагодження у відповідності до технічних норм і вимог </a:t>
            </a:r>
            <a:r>
              <a:rPr lang="uk-UA" sz="24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ПБ</a:t>
            </a:r>
            <a:endParaRPr lang="ru-RU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228600" y="3156581"/>
            <a:ext cx="11430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	Змінний, добовий, щомісячний і щоквартальний нагляд  проводить  обслуговуючий персонал, механік і головний механік.</a:t>
            </a:r>
            <a:endParaRPr lang="ru-RU" sz="2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	Поточний ремонт виконується силами шахти. </a:t>
            </a:r>
            <a:endParaRPr lang="ru-RU" sz="2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	Ревізія, налагодження і технічне випробовування – спеціальна бригада налагоджувального управління.</a:t>
            </a:r>
            <a:endParaRPr lang="ru-RU" sz="2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	Середній і капітальний ремонт – центральна механічна майстерня.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89855" y="491146"/>
            <a:ext cx="10776857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Перед спуском в шахту необхідно перевірити в електродвигуні: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а) справність кабельного вводу, наявність всіх болтів; відсутність тріщин, вм’ятин і відповідність зазорів вимогам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ПБ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б) відповідність з’єднання обмоток електродвигуна напрузі (380/660 В);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в) опір ізоляції обмоток статора по відношенню до корпуса повинен бути не меншим 50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мОм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холодному стані. Якщо менше то опір перевіряють в нагрітому стані, для чого вентилятор вмикають на 1 год. із закритим вхідним  патрубком. Опір у цьому випадку повинен становити 2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мОм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Якщо менше, то електродвигун необхідно просушити або замінити; вентилятор – легкість обертання ротора (відсутність вм’ятин на корпусі).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89857" y="117693"/>
            <a:ext cx="11152414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Контрольні запитання до тем 2.8, 2.9.: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1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2.8.1. Визначити температуру гірничих порід на глибині 530 м.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1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23°С, 2. 20°С, 3. 15°С.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1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2.8.2.1.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Парокомпресорна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холодильна установка складається з: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1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Компресора, абсорбера, парогенератора,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випаровувача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1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Компресора, детандера, конденсатора,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випаровувача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1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Насоса, компресора, конденсатора, абсорбера.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1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2.8.2.2. Абсорбційна холодильна установка складається з: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1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Випаровувача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абсорбера, насоса, парогенератора, конденсатора.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1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Випаровувача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абсорбера, компресора, парогенератора, конденсатора.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1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Випаровувача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детандера, насоса, парогенератора, конденсатора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1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2.8.3. В шахту подається 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200 м</a:t>
            </a:r>
            <a:r>
              <a:rPr kumimoji="0" lang="uk-UA" sz="2400" b="0" i="0" u="none" strike="noStrike" cap="none" normalizeH="0" baseline="3000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/с повітря, 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uk-UA" sz="2400" b="0" i="1" u="none" strike="noStrike" cap="none" normalizeH="0" baseline="-3000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2°С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t </a:t>
            </a:r>
            <a:r>
              <a:rPr kumimoji="0" lang="uk-UA" sz="2400" b="0" i="1" u="none" strike="noStrike" cap="none" normalizeH="0" baseline="-3000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 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60°C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, </a:t>
            </a:r>
          </a:p>
          <a:p>
            <a:pPr lvl="1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2400" b="0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uk-UA" sz="2400" b="0" i="1" u="none" strike="noStrike" cap="none" normalizeH="0" baseline="-3000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–15°С.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Визначити масу підігрітого повітря: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914400" lvl="1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 кг/с. 2. 150 кг/с. 3. 58,9 кг/с.</a:t>
            </a:r>
          </a:p>
          <a:p>
            <a:pPr lvl="1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2.9.1. Монтаж вентиляторних установок головного провітрювання.</a:t>
            </a:r>
            <a:endParaRPr lang="ru-RU" sz="2400" dirty="0" smtClean="0">
              <a:solidFill>
                <a:srgbClr val="333333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1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2.9.2. Експлуатація вентиляторних установок головного провітрювання.</a:t>
            </a:r>
            <a:endParaRPr lang="ru-RU" sz="2400" dirty="0" smtClean="0">
              <a:solidFill>
                <a:srgbClr val="333333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1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2.9.3. Експлуатація вентиляторів місцевого провітрювання.</a:t>
            </a:r>
            <a:endParaRPr lang="ru-RU" sz="2400" dirty="0" smtClean="0">
              <a:solidFill>
                <a:srgbClr val="333333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914400" lvl="1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1655" y="4585303"/>
            <a:ext cx="4606245" cy="1507067"/>
          </a:xfrm>
        </p:spPr>
        <p:txBody>
          <a:bodyPr/>
          <a:lstStyle/>
          <a:p>
            <a:r>
              <a:rPr lang="uk-UA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Дякую за увагу!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2" name="AutoShape 2" descr="Электрокалориферы для горнорудных и угольных предприятий - Журнал Горная  промышленнос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4" name="AutoShape 4" descr="Электрокалориферы для горнорудных и угольных предприятий - Журнал Горная  промышленнос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6" name="AutoShape 6" descr="Электрокалориферы для горнорудных и угольных предприятий - Журнал Горная  промышленнос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8" name="AutoShape 8" descr="Электрокалориферы для горнорудных и угольных предприятий - Журнал Горная  промышленнос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70" name="Picture 10" descr="Калорифер водяной: виды и характеристики, принцип работы и подключ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2148" y="0"/>
            <a:ext cx="4095750" cy="4419600"/>
          </a:xfrm>
          <a:prstGeom prst="rect">
            <a:avLst/>
          </a:prstGeom>
          <a:noFill/>
        </p:spPr>
      </p:pic>
      <p:sp>
        <p:nvSpPr>
          <p:cNvPr id="40972" name="AutoShape 12" descr="Україна в символах – народні та державні оберег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74" name="AutoShape 14" descr="Україна в символах – народні та державні оберег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76" name="Picture 16" descr="України в Європейський Союз — стоковий векто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36843" y="2618014"/>
            <a:ext cx="5655157" cy="42399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1159327" y="573905"/>
            <a:ext cx="10189029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 заняття: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sz="28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2.8 Кондиціювання повітря та калориферні установки.</a:t>
            </a:r>
          </a:p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2.8.1. Причини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підвищення температури в гірничих виробках.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2.8.2. Кондиціювання повітря.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2.8.3. Калориферні установки.</a:t>
            </a:r>
          </a:p>
          <a:p>
            <a:r>
              <a:rPr lang="uk-UA" sz="28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2.9. Ремонт і експлуатація вентиляторних установок</a:t>
            </a:r>
          </a:p>
          <a:p>
            <a:r>
              <a:rPr lang="uk-UA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2.9 .1.Монтаж вентиляторних установок головного </a:t>
            </a:r>
            <a:r>
              <a:rPr lang="uk-UA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провітрювання.</a:t>
            </a:r>
            <a:endParaRPr lang="ru-RU" sz="2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2.9.2. Експлуатація і ремонт вентиляторних установок головного провітрювання.</a:t>
            </a:r>
            <a:endParaRPr lang="ru-RU" sz="2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2.8.3. Експлуатація і ремонт вентиляторів місцевого провітрювання.</a:t>
            </a:r>
            <a:endParaRPr lang="ru-RU" sz="2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71500" y="462775"/>
            <a:ext cx="10825843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Основні причини підвищення температури в гірничих виробках: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6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Стискання повітря в стволі дією сили ваги. На кожні 100м температура підвищується на 1</a:t>
            </a:r>
            <a:r>
              <a:rPr kumimoji="0" lang="uk-UA" sz="2400" b="0" i="0" u="none" strike="noStrike" cap="none" normalizeH="0" baseline="3000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Зростання температури гірничих порід по мірі збільшення глибини виробок визначається за формулою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 </a:t>
            </a:r>
            <a:r>
              <a:rPr kumimoji="0" lang="uk-UA" sz="2400" b="0" i="1" u="none" strike="noStrike" cap="none" normalizeH="0" baseline="-3000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 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t </a:t>
            </a:r>
            <a:r>
              <a:rPr kumimoji="0" lang="uk-UA" sz="2400" b="0" i="1" u="none" strike="noStrike" cap="none" normalizeH="0" baseline="-3000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н.з</a:t>
            </a:r>
            <a:r>
              <a:rPr kumimoji="0" lang="uk-UA" sz="2400" b="0" i="1" u="none" strike="noStrike" cap="none" normalizeH="0" baseline="-3000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 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d ×(H-H </a:t>
            </a:r>
            <a:r>
              <a:rPr kumimoji="0" lang="uk-UA" sz="2400" b="0" i="1" u="none" strike="noStrike" cap="none" normalizeH="0" baseline="-3000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н.з</a:t>
            </a:r>
            <a:r>
              <a:rPr kumimoji="0" lang="uk-UA" sz="2400" b="0" i="1" u="none" strike="noStrike" cap="none" normalizeH="0" baseline="-3000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(29)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 </a:t>
            </a:r>
            <a:r>
              <a:rPr kumimoji="0" lang="uk-UA" sz="2400" b="0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uk-UA" sz="2400" b="0" i="0" u="none" strike="noStrike" cap="none" normalizeH="0" baseline="-3000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н.з</a:t>
            </a:r>
            <a:r>
              <a:rPr kumimoji="0" lang="uk-UA" sz="2400" b="0" i="0" u="none" strike="noStrike" cap="none" normalizeH="0" baseline="-3000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температура нейтральної зони, яка не залежить від сезонної зміни. Приймається 8`C 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 </a:t>
            </a:r>
            <a:r>
              <a:rPr kumimoji="0" lang="uk-UA" sz="2400" b="0" i="1" u="none" strike="noStrike" cap="none" normalizeH="0" baseline="-3000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н.з</a:t>
            </a:r>
            <a:r>
              <a:rPr kumimoji="0" lang="uk-UA" sz="2400" b="0" i="1" u="none" strike="noStrike" cap="none" normalizeH="0" baseline="-3000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= 25…30 м. - глибина залягання нейтральної зони, d = 0,03 – геотермічний градієнт.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Окислювальні процеси вугілля, порід і кріпильного матеріалу.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Дотикання повітря з розхиленим вугіллям в очисних вибоях.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Теплообмін між вугіллям і породою.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Тепловиділення від працюючих людей, машин, електричних апаратів.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konspekta.net/studopediaorg/baza12/2672584761429.files/image13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" y="719137"/>
            <a:ext cx="5932714" cy="3330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195943" y="4084373"/>
            <a:ext cx="6172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Схеми холодильних установок: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b="0" i="1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uk-UA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– парокомпресорної з детанцером,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1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kumimoji="0" lang="uk-UA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– парокомпресорної з дросельним вентилем,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1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uk-UA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– абсорбційної</a:t>
            </a:r>
            <a:endParaRPr kumimoji="0" lang="uk-UA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09014" y="1032107"/>
            <a:ext cx="311875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Рис. а</a:t>
            </a:r>
          </a:p>
          <a:p>
            <a:r>
              <a:rPr lang="uk-UA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1- компресор</a:t>
            </a:r>
          </a:p>
          <a:p>
            <a:r>
              <a:rPr lang="uk-UA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2- конденсатор</a:t>
            </a:r>
          </a:p>
          <a:p>
            <a:r>
              <a:rPr lang="uk-UA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3- детандер</a:t>
            </a:r>
          </a:p>
          <a:p>
            <a:r>
              <a:rPr lang="uk-UA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4- </a:t>
            </a:r>
            <a:r>
              <a:rPr lang="uk-UA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випаровувач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79771" y="2490792"/>
            <a:ext cx="311875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Рис. б</a:t>
            </a:r>
          </a:p>
          <a:p>
            <a:r>
              <a:rPr lang="uk-UA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1- компресор</a:t>
            </a:r>
          </a:p>
          <a:p>
            <a:r>
              <a:rPr lang="uk-UA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2- конденсатор</a:t>
            </a:r>
          </a:p>
          <a:p>
            <a:r>
              <a:rPr lang="uk-UA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3- дросельний вентиль</a:t>
            </a:r>
          </a:p>
          <a:p>
            <a:r>
              <a:rPr lang="uk-UA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4- </a:t>
            </a:r>
            <a:r>
              <a:rPr lang="uk-UA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випаровувач</a:t>
            </a:r>
            <a:endParaRPr lang="uk-UA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15843" y="4537306"/>
            <a:ext cx="311875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Рис. в</a:t>
            </a:r>
          </a:p>
          <a:p>
            <a:r>
              <a:rPr lang="uk-UA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1- </a:t>
            </a:r>
            <a:r>
              <a:rPr lang="uk-UA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випаровувач</a:t>
            </a:r>
            <a:endParaRPr lang="uk-UA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2- абсорбер</a:t>
            </a:r>
          </a:p>
          <a:p>
            <a:r>
              <a:rPr lang="uk-UA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3- насос</a:t>
            </a:r>
          </a:p>
          <a:p>
            <a:r>
              <a:rPr lang="uk-UA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4- парогенератор</a:t>
            </a:r>
          </a:p>
          <a:p>
            <a:r>
              <a:rPr lang="uk-UA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5-конденсатор</a:t>
            </a:r>
          </a:p>
          <a:p>
            <a:r>
              <a:rPr lang="uk-UA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6,7 </a:t>
            </a:r>
            <a:r>
              <a:rPr lang="uk-UA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–дросельний</a:t>
            </a:r>
            <a:r>
              <a:rPr lang="uk-UA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вентиль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587828" y="0"/>
            <a:ext cx="1033598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Калориферні установки призначені для регулювання температури яка поступає зимою в шахту. Нагрівання повітря в калориферах здійснюють до температури 60…70`C, щоб суміш його з холодним повітрям складена +2`C.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Калориферна установка з’єднується з стволом шахти каналом з нахилом 5…10`С. Установки бувають вентиляторні і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безвентиляторні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s://konspekta.net/studopediaorg/baza12/2672584761429.files/image13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8458" y="1877787"/>
            <a:ext cx="8376556" cy="498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6384473" y="1712501"/>
            <a:ext cx="261257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Рис. а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 атмосферна будка,</a:t>
            </a:r>
            <a:r>
              <a:rPr kumimoji="0" lang="uk-UA" sz="16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 – вентилятор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3-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дифузор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4-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калорифери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5-камера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6-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будка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7-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канал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9,10 -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ляди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11-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лебідка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71214" y="4027748"/>
            <a:ext cx="280851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Рис. б</a:t>
            </a: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1,5- атмосферна будка, </a:t>
            </a: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 – секція калориферної будки</a:t>
            </a: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3- канал</a:t>
            </a: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4-ствол</a:t>
            </a: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6-секція</a:t>
            </a: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7-решітка</a:t>
            </a: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8 - вікно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Калориферы отопления с вентилятором — что это и для чего нужен? Принцип  работы, типы калориферов, их характеристики, плюсы и минус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504" y="473528"/>
            <a:ext cx="5967639" cy="5967639"/>
          </a:xfrm>
          <a:prstGeom prst="rect">
            <a:avLst/>
          </a:prstGeom>
          <a:noFill/>
        </p:spPr>
      </p:pic>
      <p:pic>
        <p:nvPicPr>
          <p:cNvPr id="41988" name="Picture 4" descr="Как выполняется расчёт мощности калорифера вентиляци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86468" y="987650"/>
            <a:ext cx="4473947" cy="35190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228600" y="220958"/>
            <a:ext cx="11397343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Якщо кількість повітря, що подається в шахту </a:t>
            </a:r>
            <a:r>
              <a:rPr kumimoji="0" lang="uk-UA" sz="2400" b="0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m=Q×r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r 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1,3 кг/м</a:t>
            </a:r>
            <a:r>
              <a:rPr kumimoji="0" lang="uk-UA" sz="2400" b="0" i="0" u="none" strike="noStrike" cap="none" normalizeH="0" baseline="3000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то для отримання заданої температури </a:t>
            </a:r>
            <a:r>
              <a:rPr kumimoji="0" lang="uk-UA" sz="2400" b="0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uk-UA" sz="2400" b="0" i="0" u="none" strike="noStrike" cap="none" normalizeH="0" baseline="-3000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потрібно підігріти повітря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 </a:t>
            </a:r>
            <a:r>
              <a:rPr kumimoji="0" lang="uk-UA" sz="2400" b="0" i="1" u="none" strike="noStrike" cap="none" normalizeH="0" baseline="-3000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 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m× (</a:t>
            </a:r>
            <a:r>
              <a:rPr kumimoji="0" lang="uk-UA" sz="2400" b="0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uk-UA" sz="2400" b="0" i="1" u="none" strike="noStrike" cap="none" normalizeH="0" baseline="-3000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cм</a:t>
            </a:r>
            <a:r>
              <a:rPr kumimoji="0" lang="uk-UA" sz="2400" b="0" i="1" u="none" strike="noStrike" cap="none" normalizeH="0" baseline="-3000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uk-UA" sz="2400" b="0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uk-UA" sz="2400" b="0" i="1" u="none" strike="noStrike" cap="none" normalizeH="0" baseline="-3000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uk-UA" sz="2400" b="0" i="1" u="none" strike="noStrike" cap="none" normalizeH="0" baseline="-3000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/ (</a:t>
            </a:r>
            <a:r>
              <a:rPr kumimoji="0" lang="uk-UA" sz="2400" b="0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uk-UA" sz="2400" b="0" i="1" u="none" strike="noStrike" cap="none" normalizeH="0" baseline="-3000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uk-UA" sz="2400" b="0" i="1" u="none" strike="noStrike" cap="none" normalizeH="0" baseline="-3000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uk-UA" sz="2400" b="0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uk-UA" sz="2400" b="0" i="1" u="none" strike="noStrike" cap="none" normalizeH="0" baseline="-3000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(30)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 </a:t>
            </a:r>
            <a:r>
              <a:rPr kumimoji="0" lang="uk-UA" sz="2400" b="0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uk-UA" sz="2400" b="0" i="1" u="none" strike="noStrike" cap="none" normalizeH="0" baseline="-3000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– температура підігрітого повітря, </a:t>
            </a:r>
            <a:r>
              <a:rPr kumimoji="0" lang="uk-UA" sz="2400" b="0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uk-UA" sz="2400" b="0" i="1" u="none" strike="noStrike" cap="none" normalizeH="0" baseline="-3000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– зовнішня температура.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Витрата тепла на підігрів повітря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 </a:t>
            </a:r>
            <a:r>
              <a:rPr kumimoji="0" lang="uk-UA" sz="2400" b="0" i="1" u="none" strike="noStrike" cap="none" normalizeH="0" baseline="-3000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к.м.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=3600×т× </a:t>
            </a:r>
            <a:r>
              <a:rPr kumimoji="0" lang="uk-UA" sz="2400" b="0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uk-UA" sz="2400" b="0" i="1" u="none" strike="noStrike" cap="none" normalizeH="0" baseline="-3000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uk-UA" sz="2400" b="0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×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</a:t>
            </a:r>
            <a:r>
              <a:rPr kumimoji="0" lang="uk-UA" sz="2400" b="0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uk-UA" sz="2400" b="0" i="1" u="none" strike="noStrike" cap="none" normalizeH="0" baseline="-3000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–t</a:t>
            </a:r>
            <a:r>
              <a:rPr kumimoji="0" lang="uk-UA" sz="2400" b="0" i="1" u="none" strike="noStrike" cap="none" normalizeH="0" baseline="-3000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(кДж/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год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(31)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uk-UA" sz="2400" b="0" i="1" u="none" strike="noStrike" cap="none" normalizeH="0" baseline="-3000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= 1,012 кДж/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кг×К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масова теплоємність повітря при постійному тиску.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Об’єм повітря, що подається калориферним вентилятором при r</a:t>
            </a:r>
            <a:r>
              <a:rPr kumimoji="0" lang="uk-UA" sz="2400" b="0" i="0" u="none" strike="noStrike" cap="none" normalizeH="0" baseline="-3000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=1,293 кг/м</a:t>
            </a:r>
            <a:r>
              <a:rPr kumimoji="0" lang="uk-UA" sz="2400" b="0" i="0" u="none" strike="noStrike" cap="none" normalizeH="0" baseline="3000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uk-UA" sz="2400" b="0" i="1" u="none" strike="noStrike" cap="none" normalizeH="0" baseline="-3000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uk-UA" sz="2400" b="0" i="1" u="none" strike="noStrike" cap="none" normalizeH="0" baseline="-3000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3600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× m </a:t>
            </a:r>
            <a:r>
              <a:rPr kumimoji="0" lang="uk-UA" sz="2400" b="0" i="1" u="none" strike="noStrike" cap="none" normalizeH="0" baseline="-3000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 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 </a:t>
            </a:r>
            <a:r>
              <a:rPr kumimoji="0" lang="uk-UA" sz="2400" b="0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uk-UA" sz="2400" b="0" i="1" u="none" strike="noStrike" cap="none" normalizeH="0" baseline="-3000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(32)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Потрібна кількість пару для калориферної установки з врахуванням 10% втрат в паропроводі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uk-UA" sz="2400" b="0" i="1" u="none" strike="noStrike" cap="none" normalizeH="0" baseline="-3000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uk-UA" sz="2400" b="0" i="1" u="none" strike="noStrike" cap="none" normalizeH="0" baseline="-3000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1,1×Q</a:t>
            </a:r>
            <a:r>
              <a:rPr kumimoji="0" lang="uk-UA" sz="2400" b="0" i="1" u="none" strike="noStrike" cap="none" normalizeH="0" baseline="-3000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к.м.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./</a:t>
            </a:r>
            <a:r>
              <a:rPr kumimoji="0" lang="uk-UA" sz="2400" b="0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uk-UA" sz="2400" b="0" i="1" u="none" strike="noStrike" cap="none" normalizeH="0" baseline="-3000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uk-UA" sz="2400" b="0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×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uk-UA" sz="2400" b="0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uk-UA" sz="2400" b="0" i="1" u="none" strike="noStrike" cap="none" normalizeH="0" baseline="-3000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</a:t>
            </a:r>
            <a:r>
              <a:rPr kumimoji="0" lang="uk-UA" sz="2400" b="0" i="1" u="none" strike="noStrike" cap="none" normalizeH="0" baseline="-3000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 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uk-UA" sz="2400" b="0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uk-UA" sz="2400" b="0" i="1" u="none" strike="noStrike" cap="none" normalizeH="0" baseline="-3000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</a:t>
            </a:r>
            <a:r>
              <a:rPr kumimoji="0" lang="uk-UA" sz="2400" b="0" i="1" u="none" strike="noStrike" cap="none" normalizeH="0" baseline="-3000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(кг/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год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), (33)</a:t>
            </a: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 </a:t>
            </a:r>
            <a:r>
              <a:rPr lang="uk-UA" sz="2400" dirty="0" err="1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св=</a:t>
            </a:r>
            <a:r>
              <a:rPr lang="uk-UA" sz="24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4,19 кДж/кг К – теплоємність води, </a:t>
            </a:r>
            <a:r>
              <a:rPr lang="uk-UA" sz="2400" dirty="0" err="1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tпар</a:t>
            </a:r>
            <a:r>
              <a:rPr lang="uk-UA" sz="24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– температура пару, t </a:t>
            </a:r>
            <a:r>
              <a:rPr lang="uk-UA" sz="2400" dirty="0" err="1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</a:t>
            </a:r>
            <a:r>
              <a:rPr lang="uk-UA" sz="24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= </a:t>
            </a:r>
            <a:r>
              <a:rPr lang="uk-UA" sz="2400" dirty="0" err="1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tп</a:t>
            </a:r>
            <a:r>
              <a:rPr lang="uk-UA" sz="24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+ t з /2 – середня температура.</a:t>
            </a:r>
            <a:endParaRPr lang="ru-RU" sz="2400" dirty="0" smtClean="0">
              <a:solidFill>
                <a:srgbClr val="333333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inpro.net.ua/wp-content/uploads/2020/12/heizen_tite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2229" y="219081"/>
            <a:ext cx="8164286" cy="3830000"/>
          </a:xfrm>
          <a:prstGeom prst="rect">
            <a:avLst/>
          </a:prstGeom>
          <a:noFill/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3995678"/>
            <a:ext cx="121920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Екстремальні температури серйозно ускладнюють процес подачі свіжого повітря. У гірничій промисловості при низьких температурах, згідно з місцевими технічними нормами, необхідно здійснювати нагрів повітря, що нагнітається у шахту. Температура повітря, що подається, повинна бути не нижче 2 ° C.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Пропоновані компанією CFT вентиляторно-калориферні установки здатні виконати цю непросту задачу. Головними компонентами таких установок є калорифери виробника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Egger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Apparatebau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Компанія CFT володіє ексклюзивним правом на збут цієї продукції для проектів у гірничій промисловості та тунелебудуванні.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Наші вентиляторно-калориферні установки складаються, в основному, з одного або декількох калориферів і відповідної вентиляційної станції. Нагрівання здійснюється електричними, газовими або водяними калориферами. Калориферні установки діляться на два типи: для локального та центрального нагрівання повітря, що подається вентилятором головного провітрювання.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npro.net.ua/wp-content/uploads/2020/12/titel_gotthard_basistunnel_dv420_aern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2128" y="0"/>
            <a:ext cx="10776858" cy="505165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9229" y="5103674"/>
            <a:ext cx="118327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Кондиціонування</a:t>
            </a:r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повітря є одним з визначальних чинників при реалізації численних проектів. У гірничій промисловості, тунелебудуванні, а також у сфері підземного будівництва часто необхідно проводити охолодження повітря, оскільки температура не повинна перевищувати гранично допустимі значення. При цьому, особлива проблема полягає в тому, що надлишок виникаючого тепла неможливо «знищити»; його можна тільки перемістити в інше місце. У співпраці з асоційованою компанією WAT Wärme-Austausch-Technik ми проектуємо і поставляємо комплексні системи для </a:t>
            </a:r>
            <a:r>
              <a:rPr lang="uk-UA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кондиціонування</a:t>
            </a:r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шахтного повітря.</a:t>
            </a:r>
            <a:endParaRPr lang="uk-UA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121</TotalTime>
  <Words>698</Words>
  <Application>Microsoft Office PowerPoint</Application>
  <PresentationFormat>Произвольный</PresentationFormat>
  <Paragraphs>110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Сектор</vt:lpstr>
      <vt:lpstr> Тема заняття:   Т.2.8 Кондиціювання повітря та калориферні установки.   Т.2.9. Ремонт та експлуатація вентиляторних установок.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"Основи гігієни праці та виробничої санітарії"</dc:title>
  <dc:creator>Sani</dc:creator>
  <cp:lastModifiedBy>RePack by Diakov</cp:lastModifiedBy>
  <cp:revision>19</cp:revision>
  <dcterms:created xsi:type="dcterms:W3CDTF">2022-03-15T06:52:25Z</dcterms:created>
  <dcterms:modified xsi:type="dcterms:W3CDTF">2023-06-07T13:11:53Z</dcterms:modified>
</cp:coreProperties>
</file>