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2">
  <p:sldMasterIdLst>
    <p:sldMasterId id="2147483668" r:id="rId1"/>
  </p:sldMasterIdLst>
  <p:sldIdLst>
    <p:sldId id="256" r:id="rId2"/>
    <p:sldId id="266" r:id="rId3"/>
    <p:sldId id="270" r:id="rId4"/>
    <p:sldId id="271" r:id="rId5"/>
    <p:sldId id="272" r:id="rId6"/>
    <p:sldId id="267" r:id="rId7"/>
    <p:sldId id="269" r:id="rId8"/>
    <p:sldId id="268" r:id="rId9"/>
    <p:sldId id="273" r:id="rId10"/>
    <p:sldId id="257" r:id="rId11"/>
    <p:sldId id="258" r:id="rId12"/>
    <p:sldId id="259" r:id="rId13"/>
    <p:sldId id="274" r:id="rId14"/>
    <p:sldId id="260" r:id="rId15"/>
    <p:sldId id="275" r:id="rId16"/>
    <p:sldId id="276" r:id="rId17"/>
    <p:sldId id="277" r:id="rId18"/>
    <p:sldId id="278" r:id="rId19"/>
    <p:sldId id="279" r:id="rId20"/>
    <p:sldId id="261" r:id="rId21"/>
    <p:sldId id="262" r:id="rId22"/>
    <p:sldId id="280" r:id="rId23"/>
    <p:sldId id="265"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33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35" autoAdjust="0"/>
    <p:restoredTop sz="94660"/>
  </p:normalViewPr>
  <p:slideViewPr>
    <p:cSldViewPr snapToGrid="0">
      <p:cViewPr varScale="1">
        <p:scale>
          <a:sx n="76" d="100"/>
          <a:sy n="76" d="100"/>
        </p:scale>
        <p:origin x="-90" y="-79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ru-RU"/>
              <a:t>Образец заголовка</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6/6/2023</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D57F1E4F-1CFF-5643-939E-217C01CDF565}" type="slidenum">
              <a:rPr lang="en-US" smtClean="0"/>
              <a:pPr/>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 xmlns:p14="http://schemas.microsoft.com/office/powerpoint/2010/main" val="15636249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 xmlns:p14="http://schemas.microsoft.com/office/powerpoint/2010/main" val="1257739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 xmlns:p14="http://schemas.microsoft.com/office/powerpoint/2010/main" val="3958361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 xmlns:p14="http://schemas.microsoft.com/office/powerpoint/2010/main" val="24153868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ru-RU"/>
              <a:t>Образец заголовка</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6/6/2023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 xmlns:p14="http://schemas.microsoft.com/office/powerpoint/2010/main" val="3352291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6/6/2023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 xmlns:p14="http://schemas.microsoft.com/office/powerpoint/2010/main" val="38584404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447191" y="2824269"/>
            <a:ext cx="4645152" cy="264445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412362" y="2821491"/>
            <a:ext cx="4645152" cy="263737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6/6/2023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 xmlns:p14="http://schemas.microsoft.com/office/powerpoint/2010/main" val="3780933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6/6/2023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 xmlns:p14="http://schemas.microsoft.com/office/powerpoint/2010/main" val="1542285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6/6/2023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17338822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ru-RU"/>
              <a:t>Образец заголовка</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smtClean="0"/>
              <a:pPr/>
              <a:t>6/6/2023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 xmlns:p14="http://schemas.microsoft.com/office/powerpoint/2010/main" val="36756214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B61BEF0D-F0BB-DE4B-95CE-6DB70DBA9567}" type="datetimeFigureOut">
              <a:rPr lang="en-US" smtClean="0"/>
              <a:pPr/>
              <a:t>6/6/2023</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 xmlns:p14="http://schemas.microsoft.com/office/powerpoint/2010/main" val="16842011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B61BEF0D-F0BB-DE4B-95CE-6DB70DBA9567}" type="datetimeFigureOut">
              <a:rPr lang="en-US" smtClean="0"/>
              <a:pPr/>
              <a:t>6/6/2023</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D57F1E4F-1CFF-5643-939E-217C01CDF565}" type="slidenum">
              <a:rPr lang="en-US" smtClean="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147937919"/>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hyperlink" Target="https://zakon.rada.gov.ua/laws/show/z0715-00?find=1&amp;text=%D0%B3%D0%B0%D0%BB%D1%8C%D0%BC%D0%B0+%D0%BF%D1%96%D0%B4%D0%BD%D1%96%D0%BC%D0%B0%D0%BB%D1%8C%D0%BD%D0%B8%D1%85+%D0%BC%D0%B0%D1%88%D0%B8%D0%BD#w3_78" TargetMode="External"/><Relationship Id="rId3" Type="http://schemas.openxmlformats.org/officeDocument/2006/relationships/image" Target="../media/image21.jpeg"/><Relationship Id="rId7" Type="http://schemas.openxmlformats.org/officeDocument/2006/relationships/hyperlink" Target="https://zakon.rada.gov.ua/laws/show/z0715-00?find=1&amp;text=%D0%B3%D0%B0%D0%BB%D1%8C%D0%BC%D0%B0+%D0%BF%D1%96%D0%B4%D0%BD%D1%96%D0%BC%D0%B0%D0%BB%D1%8C%D0%BD%D0%B8%D1%85+%D0%BC%D0%B0%D1%88%D0%B8%D0%BD#w1_19" TargetMode="External"/><Relationship Id="rId2" Type="http://schemas.openxmlformats.org/officeDocument/2006/relationships/image" Target="../media/image20.jpeg"/><Relationship Id="rId1" Type="http://schemas.openxmlformats.org/officeDocument/2006/relationships/slideLayout" Target="../slideLayouts/slideLayout2.xml"/><Relationship Id="rId6" Type="http://schemas.openxmlformats.org/officeDocument/2006/relationships/hyperlink" Target="https://zakon.rada.gov.ua/laws/show/z0715-00?find=1&amp;text=%D0%B3%D0%B0%D0%BB%D1%8C%D0%BC%D0%B0+%D0%BF%D1%96%D0%B4%D0%BD%D1%96%D0%BC%D0%B0%D0%BB%D1%8C%D0%BD%D0%B8%D1%85+%D0%BC%D0%B0%D1%88%D0%B8%D0%BD#w1_18" TargetMode="External"/><Relationship Id="rId5" Type="http://schemas.openxmlformats.org/officeDocument/2006/relationships/hyperlink" Target="https://zakon.rada.gov.ua/laws/show/z0715-00?find=1&amp;text=%D0%B3%D0%B0%D0%BB%D1%8C%D0%BC%D0%B0+%D0%BF%D1%96%D0%B4%D0%BD%D1%96%D0%BC%D0%B0%D0%BB%D1%8C%D0%BD%D0%B8%D1%85+%D0%BC%D0%B0%D1%88%D0%B8%D0%BD#w3_77" TargetMode="External"/><Relationship Id="rId4" Type="http://schemas.openxmlformats.org/officeDocument/2006/relationships/hyperlink" Target="https://zakon.rada.gov.ua/laws/show/z0715-00?find=1&amp;text=%D0%B3%D0%B0%D0%BB%D1%8C%D0%BC%D0%B0+%D0%BF%D1%96%D0%B4%D0%BD%D1%96%D0%BC%D0%B0%D0%BB%D1%8C%D0%BD%D0%B8%D1%85+%D0%BC%D0%B0%D1%88%D0%B8%D0%BD#w1_17"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s://zakon.rada.gov.ua/laws/show/z0715-00?find=1&amp;text=%D0%B3%D0%B0%D0%BB%D1%8C%D0%BC%D0%B0+%D0%BF%D1%96%D0%B4%D0%BD%D1%96%D0%BC%D0%B0%D0%BB%D1%8C%D0%BD%D0%B8%D1%85+%D0%BC%D0%B0%D1%88%D0%B8%D0%BD#w1_23" TargetMode="External"/><Relationship Id="rId3" Type="http://schemas.openxmlformats.org/officeDocument/2006/relationships/image" Target="../media/image22.jpeg"/><Relationship Id="rId7" Type="http://schemas.openxmlformats.org/officeDocument/2006/relationships/hyperlink" Target="https://zakon.rada.gov.ua/laws/show/z0715-00?find=1&amp;text=%D0%B3%D0%B0%D0%BB%D1%8C%D0%BC%D0%B0+%D0%BF%D1%96%D0%B4%D0%BD%D1%96%D0%BC%D0%B0%D0%BB%D1%8C%D0%BD%D0%B8%D1%85+%D0%BC%D0%B0%D1%88%D0%B8%D0%BD#w1_22" TargetMode="External"/><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hyperlink" Target="https://zakon.rada.gov.ua/laws/show/z0715-00?find=1&amp;text=%D0%B3%D0%B0%D0%BB%D1%8C%D0%BC%D0%B0+%D0%BF%D1%96%D0%B4%D0%BD%D1%96%D0%BC%D0%B0%D0%BB%D1%8C%D0%BD%D0%B8%D1%85+%D0%BC%D0%B0%D1%88%D0%B8%D0%BD#w1_21" TargetMode="External"/><Relationship Id="rId5" Type="http://schemas.openxmlformats.org/officeDocument/2006/relationships/hyperlink" Target="https://zakon.rada.gov.ua/laws/show/z0715-00?find=1&amp;text=%D0%B3%D0%B0%D0%BB%D1%8C%D0%BC%D0%B0+%D0%BF%D1%96%D0%B4%D0%BD%D1%96%D0%BC%D0%B0%D0%BB%D1%8C%D0%BD%D0%B8%D1%85+%D0%BC%D0%B0%D1%88%D0%B8%D0%BD#w1_20" TargetMode="External"/><Relationship Id="rId4" Type="http://schemas.openxmlformats.org/officeDocument/2006/relationships/hyperlink" Target="https://zakon.rada.gov.ua/laws/show/z0715-00?find=1&amp;text=%D0%B3%D0%B0%D0%BB%D1%8C%D0%BC%D0%B0+%D0%BF%D1%96%D0%B4%D0%BD%D1%96%D0%BC%D0%B0%D0%BB%D1%8C%D0%BD%D0%B8%D1%85+%D0%BC%D0%B0%D1%88%D0%B8%D0%BD#w3_79"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67157E16-376F-4A26-8F85-FE9E6DF7DDF2}"/>
              </a:ext>
            </a:extLst>
          </p:cNvPr>
          <p:cNvSpPr>
            <a:spLocks noGrp="1"/>
          </p:cNvSpPr>
          <p:nvPr>
            <p:ph type="ctrTitle"/>
          </p:nvPr>
        </p:nvSpPr>
        <p:spPr>
          <a:xfrm>
            <a:off x="1216569" y="257909"/>
            <a:ext cx="9758862" cy="977621"/>
          </a:xfrm>
        </p:spPr>
        <p:txBody>
          <a:bodyPr>
            <a:normAutofit fontScale="90000"/>
          </a:bodyPr>
          <a:lstStyle/>
          <a:p>
            <a:pPr indent="450215"/>
            <a:r>
              <a:rPr lang="uk-UA" sz="2400" b="1" dirty="0">
                <a:solidFill>
                  <a:srgbClr val="663300"/>
                </a:solidFill>
                <a:effectLst/>
                <a:latin typeface="Times New Roman" panose="02020603050405020304" pitchFamily="18" charset="0"/>
                <a:ea typeface="Times New Roman" panose="02020603050405020304" pitchFamily="18" charset="0"/>
              </a:rPr>
              <a:t/>
            </a:r>
            <a:br>
              <a:rPr lang="uk-UA" sz="2400" b="1" dirty="0">
                <a:solidFill>
                  <a:srgbClr val="663300"/>
                </a:solidFill>
                <a:effectLst/>
                <a:latin typeface="Times New Roman" panose="02020603050405020304" pitchFamily="18" charset="0"/>
                <a:ea typeface="Times New Roman" panose="02020603050405020304" pitchFamily="18" charset="0"/>
              </a:rPr>
            </a:br>
            <a:r>
              <a:rPr lang="uk-UA" sz="2400" b="1" dirty="0">
                <a:solidFill>
                  <a:srgbClr val="663300"/>
                </a:solidFill>
                <a:effectLst/>
                <a:latin typeface="Times New Roman" panose="02020603050405020304" pitchFamily="18" charset="0"/>
                <a:ea typeface="Times New Roman" panose="02020603050405020304" pitchFamily="18" charset="0"/>
              </a:rPr>
              <a:t/>
            </a:r>
            <a:br>
              <a:rPr lang="uk-UA" sz="2400" b="1" dirty="0">
                <a:solidFill>
                  <a:srgbClr val="663300"/>
                </a:solidFill>
                <a:effectLst/>
                <a:latin typeface="Times New Roman" panose="02020603050405020304" pitchFamily="18" charset="0"/>
                <a:ea typeface="Times New Roman" panose="02020603050405020304" pitchFamily="18" charset="0"/>
              </a:rPr>
            </a:br>
            <a:r>
              <a:rPr lang="uk-UA" sz="2400" b="1" dirty="0">
                <a:solidFill>
                  <a:srgbClr val="663300"/>
                </a:solidFill>
                <a:effectLst/>
                <a:latin typeface="Times New Roman" panose="02020603050405020304" pitchFamily="18" charset="0"/>
                <a:ea typeface="Times New Roman" panose="02020603050405020304" pitchFamily="18" charset="0"/>
              </a:rPr>
              <a:t/>
            </a:r>
            <a:br>
              <a:rPr lang="uk-UA" sz="2400" b="1" dirty="0">
                <a:solidFill>
                  <a:srgbClr val="663300"/>
                </a:solidFill>
                <a:effectLst/>
                <a:latin typeface="Times New Roman" panose="02020603050405020304" pitchFamily="18" charset="0"/>
                <a:ea typeface="Times New Roman" panose="02020603050405020304" pitchFamily="18" charset="0"/>
              </a:rPr>
            </a:br>
            <a:r>
              <a:rPr lang="uk-UA" sz="2400" b="1" dirty="0">
                <a:solidFill>
                  <a:srgbClr val="663300"/>
                </a:solidFill>
                <a:effectLst/>
                <a:latin typeface="Times New Roman" panose="02020603050405020304" pitchFamily="18" charset="0"/>
                <a:ea typeface="Times New Roman" panose="02020603050405020304" pitchFamily="18" charset="0"/>
              </a:rPr>
              <a:t/>
            </a:r>
            <a:br>
              <a:rPr lang="uk-UA" sz="2400" b="1" dirty="0">
                <a:solidFill>
                  <a:srgbClr val="663300"/>
                </a:solidFill>
                <a:effectLst/>
                <a:latin typeface="Times New Roman" panose="02020603050405020304" pitchFamily="18" charset="0"/>
                <a:ea typeface="Times New Roman" panose="02020603050405020304" pitchFamily="18" charset="0"/>
              </a:rPr>
            </a:br>
            <a:r>
              <a:rPr lang="uk-UA" sz="2400" b="1" dirty="0">
                <a:solidFill>
                  <a:srgbClr val="663300"/>
                </a:solidFill>
                <a:effectLst/>
                <a:latin typeface="Times New Roman" panose="02020603050405020304" pitchFamily="18" charset="0"/>
                <a:ea typeface="Times New Roman" panose="02020603050405020304" pitchFamily="18" charset="0"/>
              </a:rPr>
              <a:t/>
            </a:r>
            <a:br>
              <a:rPr lang="uk-UA" sz="2400" b="1" dirty="0">
                <a:solidFill>
                  <a:srgbClr val="663300"/>
                </a:solidFill>
                <a:effectLst/>
                <a:latin typeface="Times New Roman" panose="02020603050405020304" pitchFamily="18" charset="0"/>
                <a:ea typeface="Times New Roman" panose="02020603050405020304" pitchFamily="18" charset="0"/>
              </a:rPr>
            </a:br>
            <a:r>
              <a:rPr lang="uk-UA" sz="2400" b="1" dirty="0">
                <a:solidFill>
                  <a:srgbClr val="663300"/>
                </a:solidFill>
                <a:effectLst/>
                <a:latin typeface="Times New Roman" panose="02020603050405020304" pitchFamily="18" charset="0"/>
                <a:ea typeface="Times New Roman" panose="02020603050405020304" pitchFamily="18" charset="0"/>
              </a:rPr>
              <a:t/>
            </a:r>
            <a:br>
              <a:rPr lang="uk-UA" sz="2400" b="1" dirty="0">
                <a:solidFill>
                  <a:srgbClr val="663300"/>
                </a:solidFill>
                <a:effectLst/>
                <a:latin typeface="Times New Roman" panose="02020603050405020304" pitchFamily="18" charset="0"/>
                <a:ea typeface="Times New Roman" panose="02020603050405020304" pitchFamily="18" charset="0"/>
              </a:rPr>
            </a:br>
            <a:r>
              <a:rPr lang="uk-UA" sz="2400" b="1" dirty="0">
                <a:solidFill>
                  <a:srgbClr val="663300"/>
                </a:solidFill>
                <a:effectLst/>
                <a:latin typeface="Times New Roman" panose="02020603050405020304" pitchFamily="18" charset="0"/>
                <a:ea typeface="Times New Roman" panose="02020603050405020304" pitchFamily="18" charset="0"/>
              </a:rPr>
              <a:t/>
            </a:r>
            <a:br>
              <a:rPr lang="uk-UA" sz="2400" b="1" dirty="0">
                <a:solidFill>
                  <a:srgbClr val="663300"/>
                </a:solidFill>
                <a:effectLst/>
                <a:latin typeface="Times New Roman" panose="02020603050405020304" pitchFamily="18" charset="0"/>
                <a:ea typeface="Times New Roman" panose="02020603050405020304" pitchFamily="18" charset="0"/>
              </a:rPr>
            </a:br>
            <a:r>
              <a:rPr lang="uk-UA" sz="2400" b="1" dirty="0">
                <a:solidFill>
                  <a:srgbClr val="663300"/>
                </a:solidFill>
                <a:effectLst/>
                <a:latin typeface="Times New Roman" panose="02020603050405020304" pitchFamily="18" charset="0"/>
                <a:ea typeface="Times New Roman" panose="02020603050405020304" pitchFamily="18" charset="0"/>
              </a:rPr>
              <a:t>5.6.4  Гальмові улаштування піднімальних установок</a:t>
            </a:r>
            <a:r>
              <a:rPr lang="uk-UA" sz="2400" dirty="0">
                <a:solidFill>
                  <a:srgbClr val="663300"/>
                </a:solidFill>
                <a:effectLst/>
                <a:latin typeface="Times New Roman" panose="02020603050405020304" pitchFamily="18" charset="0"/>
                <a:ea typeface="Times New Roman" panose="02020603050405020304" pitchFamily="18" charset="0"/>
              </a:rPr>
              <a:t/>
            </a:r>
            <a:br>
              <a:rPr lang="uk-UA" sz="2400" dirty="0">
                <a:solidFill>
                  <a:srgbClr val="663300"/>
                </a:solidFill>
                <a:effectLst/>
                <a:latin typeface="Times New Roman" panose="02020603050405020304" pitchFamily="18" charset="0"/>
                <a:ea typeface="Times New Roman" panose="02020603050405020304" pitchFamily="18" charset="0"/>
              </a:rPr>
            </a:br>
            <a:r>
              <a:rPr lang="uk-UA" sz="2400" b="1" dirty="0">
                <a:solidFill>
                  <a:srgbClr val="663300"/>
                </a:solidFill>
                <a:effectLst/>
                <a:latin typeface="Times New Roman" panose="02020603050405020304" pitchFamily="18" charset="0"/>
                <a:ea typeface="Times New Roman" panose="02020603050405020304" pitchFamily="18" charset="0"/>
              </a:rPr>
              <a:t>5.6.5 Схеми гальм, принцип дії. Вимоги ПБ, ПТЕ</a:t>
            </a:r>
            <a:r>
              <a:rPr lang="uk-UA" sz="2400" dirty="0">
                <a:solidFill>
                  <a:srgbClr val="663300"/>
                </a:solidFill>
                <a:effectLst/>
                <a:latin typeface="Times New Roman" panose="02020603050405020304" pitchFamily="18" charset="0"/>
                <a:ea typeface="Times New Roman" panose="02020603050405020304" pitchFamily="18" charset="0"/>
              </a:rPr>
              <a:t/>
            </a:r>
            <a:br>
              <a:rPr lang="uk-UA" sz="2400" dirty="0">
                <a:solidFill>
                  <a:srgbClr val="663300"/>
                </a:solidFill>
                <a:effectLst/>
                <a:latin typeface="Times New Roman" panose="02020603050405020304" pitchFamily="18" charset="0"/>
                <a:ea typeface="Times New Roman" panose="02020603050405020304" pitchFamily="18" charset="0"/>
              </a:rPr>
            </a:br>
            <a:endParaRPr lang="uk-UA" sz="2400" dirty="0">
              <a:solidFill>
                <a:srgbClr val="663300"/>
              </a:solidFill>
            </a:endParaRPr>
          </a:p>
        </p:txBody>
      </p:sp>
      <p:sp>
        <p:nvSpPr>
          <p:cNvPr id="5" name="TextBox 4">
            <a:extLst>
              <a:ext uri="{FF2B5EF4-FFF2-40B4-BE49-F238E27FC236}">
                <a16:creationId xmlns="" xmlns:a16="http://schemas.microsoft.com/office/drawing/2014/main" id="{F32CF744-1110-493B-819E-98F3EE39D210}"/>
              </a:ext>
            </a:extLst>
          </p:cNvPr>
          <p:cNvSpPr txBox="1"/>
          <p:nvPr/>
        </p:nvSpPr>
        <p:spPr>
          <a:xfrm>
            <a:off x="5970352" y="1951672"/>
            <a:ext cx="6105378" cy="1477328"/>
          </a:xfrm>
          <a:prstGeom prst="rect">
            <a:avLst/>
          </a:prstGeom>
          <a:noFill/>
        </p:spPr>
        <p:txBody>
          <a:bodyPr wrap="square">
            <a:spAutoFit/>
          </a:bodyPr>
          <a:lstStyle/>
          <a:p>
            <a:pPr indent="450215" algn="just"/>
            <a:r>
              <a:rPr lang="uk-UA" sz="1800" b="1" dirty="0">
                <a:solidFill>
                  <a:srgbClr val="663300"/>
                </a:solidFill>
                <a:effectLst/>
                <a:latin typeface="Times New Roman" panose="02020603050405020304" pitchFamily="18" charset="0"/>
                <a:ea typeface="Times New Roman" panose="02020603050405020304" pitchFamily="18" charset="0"/>
              </a:rPr>
              <a:t>План</a:t>
            </a:r>
            <a:endParaRPr lang="uk-UA" sz="1200" dirty="0">
              <a:solidFill>
                <a:srgbClr val="663300"/>
              </a:solidFill>
              <a:effectLst/>
              <a:latin typeface="Times New Roman" panose="02020603050405020304" pitchFamily="18" charset="0"/>
              <a:ea typeface="Times New Roman" panose="02020603050405020304" pitchFamily="18" charset="0"/>
            </a:endParaRPr>
          </a:p>
          <a:p>
            <a:pPr marL="342900" lvl="0" indent="-342900" algn="just">
              <a:buFont typeface="+mj-lt"/>
              <a:buAutoNum type="arabicPeriod"/>
            </a:pPr>
            <a:r>
              <a:rPr lang="uk-UA" sz="1800" b="1" dirty="0">
                <a:solidFill>
                  <a:srgbClr val="663300"/>
                </a:solidFill>
                <a:effectLst/>
                <a:latin typeface="Times New Roman" panose="02020603050405020304" pitchFamily="18" charset="0"/>
                <a:ea typeface="Times New Roman" panose="02020603050405020304" pitchFamily="18" charset="0"/>
              </a:rPr>
              <a:t>Призначення гальм  для піднімальних установок</a:t>
            </a:r>
            <a:endParaRPr lang="uk-UA" sz="1200" dirty="0">
              <a:solidFill>
                <a:srgbClr val="663300"/>
              </a:solidFill>
              <a:effectLst/>
              <a:latin typeface="Times New Roman" panose="02020603050405020304" pitchFamily="18" charset="0"/>
              <a:ea typeface="Times New Roman" panose="02020603050405020304" pitchFamily="18" charset="0"/>
            </a:endParaRPr>
          </a:p>
          <a:p>
            <a:pPr marL="342900" lvl="0" indent="-342900" algn="just">
              <a:buFont typeface="+mj-lt"/>
              <a:buAutoNum type="arabicPeriod"/>
            </a:pPr>
            <a:r>
              <a:rPr lang="uk-UA" sz="1800" b="1" dirty="0">
                <a:solidFill>
                  <a:srgbClr val="663300"/>
                </a:solidFill>
                <a:effectLst/>
                <a:latin typeface="Times New Roman" panose="02020603050405020304" pitchFamily="18" charset="0"/>
                <a:ea typeface="Times New Roman" panose="02020603050405020304" pitchFamily="18" charset="0"/>
              </a:rPr>
              <a:t>Види гальм</a:t>
            </a:r>
            <a:endParaRPr lang="uk-UA" sz="1200" dirty="0">
              <a:solidFill>
                <a:srgbClr val="663300"/>
              </a:solidFill>
              <a:effectLst/>
              <a:latin typeface="Times New Roman" panose="02020603050405020304" pitchFamily="18" charset="0"/>
              <a:ea typeface="Times New Roman" panose="02020603050405020304" pitchFamily="18" charset="0"/>
            </a:endParaRPr>
          </a:p>
          <a:p>
            <a:pPr marL="342900" lvl="0" indent="-342900" algn="just">
              <a:buFont typeface="+mj-lt"/>
              <a:buAutoNum type="arabicPeriod"/>
            </a:pPr>
            <a:r>
              <a:rPr lang="uk-UA" sz="1800" b="1" dirty="0">
                <a:solidFill>
                  <a:srgbClr val="663300"/>
                </a:solidFill>
                <a:effectLst/>
                <a:latin typeface="Times New Roman" panose="02020603050405020304" pitchFamily="18" charset="0"/>
                <a:ea typeface="Times New Roman" panose="02020603050405020304" pitchFamily="18" charset="0"/>
              </a:rPr>
              <a:t>Привід гальм</a:t>
            </a:r>
            <a:endParaRPr lang="uk-UA" sz="1200" dirty="0">
              <a:solidFill>
                <a:srgbClr val="663300"/>
              </a:solidFill>
              <a:effectLst/>
              <a:latin typeface="Times New Roman" panose="02020603050405020304" pitchFamily="18" charset="0"/>
              <a:ea typeface="Times New Roman" panose="02020603050405020304" pitchFamily="18" charset="0"/>
            </a:endParaRPr>
          </a:p>
          <a:p>
            <a:r>
              <a:rPr lang="uk-UA" sz="1800" b="1" dirty="0">
                <a:solidFill>
                  <a:srgbClr val="663300"/>
                </a:solidFill>
                <a:effectLst/>
                <a:latin typeface="Times New Roman" panose="02020603050405020304" pitchFamily="18" charset="0"/>
                <a:ea typeface="Times New Roman" panose="02020603050405020304" pitchFamily="18" charset="0"/>
              </a:rPr>
              <a:t>4.   Вимоги ПБ, ПТЕ</a:t>
            </a:r>
            <a:endParaRPr lang="uk-UA" dirty="0">
              <a:solidFill>
                <a:srgbClr val="663300"/>
              </a:solidFill>
            </a:endParaRPr>
          </a:p>
        </p:txBody>
      </p:sp>
      <p:pic>
        <p:nvPicPr>
          <p:cNvPr id="6" name="Рисунок 5">
            <a:extLst>
              <a:ext uri="{FF2B5EF4-FFF2-40B4-BE49-F238E27FC236}">
                <a16:creationId xmlns="" xmlns:a16="http://schemas.microsoft.com/office/drawing/2014/main" id="{BC1C5623-2D50-439F-AA4A-BE207F200350}"/>
              </a:ext>
            </a:extLst>
          </p:cNvPr>
          <p:cNvPicPr>
            <a:picLocks noChangeAspect="1"/>
          </p:cNvPicPr>
          <p:nvPr/>
        </p:nvPicPr>
        <p:blipFill>
          <a:blip r:embed="rId2"/>
          <a:stretch>
            <a:fillRect/>
          </a:stretch>
        </p:blipFill>
        <p:spPr>
          <a:xfrm>
            <a:off x="425759" y="1800665"/>
            <a:ext cx="5412333" cy="3601440"/>
          </a:xfrm>
          <a:prstGeom prst="rect">
            <a:avLst/>
          </a:prstGeom>
        </p:spPr>
      </p:pic>
    </p:spTree>
    <p:extLst>
      <p:ext uri="{BB962C8B-B14F-4D97-AF65-F5344CB8AC3E}">
        <p14:creationId xmlns="" xmlns:p14="http://schemas.microsoft.com/office/powerpoint/2010/main" val="24095337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a:extLst>
              <a:ext uri="{FF2B5EF4-FFF2-40B4-BE49-F238E27FC236}">
                <a16:creationId xmlns="" xmlns:a16="http://schemas.microsoft.com/office/drawing/2014/main" id="{F526533F-F4D6-455A-BDD6-F13042A4DBDC}"/>
              </a:ext>
            </a:extLst>
          </p:cNvPr>
          <p:cNvPicPr>
            <a:picLocks noChangeAspect="1"/>
          </p:cNvPicPr>
          <p:nvPr/>
        </p:nvPicPr>
        <p:blipFill>
          <a:blip r:embed="rId2"/>
          <a:stretch>
            <a:fillRect/>
          </a:stretch>
        </p:blipFill>
        <p:spPr>
          <a:xfrm>
            <a:off x="8299938" y="3903540"/>
            <a:ext cx="3892061" cy="2589831"/>
          </a:xfrm>
          <a:prstGeom prst="rect">
            <a:avLst/>
          </a:prstGeom>
        </p:spPr>
      </p:pic>
      <p:sp>
        <p:nvSpPr>
          <p:cNvPr id="14" name="TextBox 13">
            <a:extLst>
              <a:ext uri="{FF2B5EF4-FFF2-40B4-BE49-F238E27FC236}">
                <a16:creationId xmlns="" xmlns:a16="http://schemas.microsoft.com/office/drawing/2014/main" id="{24561F6E-DD03-48D5-9CFA-0DF4F1D58077}"/>
              </a:ext>
            </a:extLst>
          </p:cNvPr>
          <p:cNvSpPr txBox="1"/>
          <p:nvPr/>
        </p:nvSpPr>
        <p:spPr>
          <a:xfrm>
            <a:off x="672904" y="161853"/>
            <a:ext cx="10846191" cy="1200329"/>
          </a:xfrm>
          <a:prstGeom prst="rect">
            <a:avLst/>
          </a:prstGeom>
          <a:noFill/>
        </p:spPr>
        <p:txBody>
          <a:bodyPr wrap="square">
            <a:spAutoFit/>
          </a:bodyPr>
          <a:lstStyle/>
          <a:p>
            <a:pPr indent="457200" algn="just"/>
            <a:r>
              <a:rPr lang="uk-UA" sz="2400" b="1" spc="260" dirty="0">
                <a:solidFill>
                  <a:srgbClr val="663300"/>
                </a:solidFill>
                <a:effectLst/>
                <a:latin typeface="Times New Roman" panose="02020603050405020304" pitchFamily="18" charset="0"/>
                <a:ea typeface="Times New Roman" panose="02020603050405020304" pitchFamily="18" charset="0"/>
              </a:rPr>
              <a:t>Привід гальма </a:t>
            </a:r>
            <a:r>
              <a:rPr lang="uk-UA" sz="2400" b="1" dirty="0">
                <a:solidFill>
                  <a:srgbClr val="663300"/>
                </a:solidFill>
                <a:effectLst/>
                <a:latin typeface="Times New Roman" panose="02020603050405020304" pitchFamily="18" charset="0"/>
                <a:ea typeface="Times New Roman" panose="02020603050405020304" pitchFamily="18" charset="0"/>
              </a:rPr>
              <a:t>буває: </a:t>
            </a:r>
            <a:r>
              <a:rPr lang="uk-UA" sz="2400" dirty="0">
                <a:solidFill>
                  <a:srgbClr val="663300"/>
                </a:solidFill>
                <a:effectLst/>
                <a:latin typeface="Times New Roman" panose="02020603050405020304" pitchFamily="18" charset="0"/>
                <a:ea typeface="Times New Roman" panose="02020603050405020304" pitchFamily="18" charset="0"/>
              </a:rPr>
              <a:t>пружинний гідравлічний </a:t>
            </a:r>
            <a:r>
              <a:rPr lang="uk-UA" sz="2400" dirty="0" err="1">
                <a:solidFill>
                  <a:srgbClr val="663300"/>
                </a:solidFill>
                <a:effectLst/>
                <a:latin typeface="Times New Roman" panose="02020603050405020304" pitchFamily="18" charset="0"/>
                <a:ea typeface="Times New Roman" panose="02020603050405020304" pitchFamily="18" charset="0"/>
              </a:rPr>
              <a:t>безвантажний</a:t>
            </a:r>
            <a:r>
              <a:rPr lang="uk-UA" sz="2400" dirty="0">
                <a:solidFill>
                  <a:srgbClr val="663300"/>
                </a:solidFill>
                <a:effectLst/>
                <a:latin typeface="Times New Roman" panose="02020603050405020304" pitchFamily="18" charset="0"/>
                <a:ea typeface="Times New Roman" panose="02020603050405020304" pitchFamily="18" charset="0"/>
              </a:rPr>
              <a:t>, пневматичний вантажний, пружинний пневматичний вантажний та пружинний пневматичний </a:t>
            </a:r>
            <a:r>
              <a:rPr lang="uk-UA" sz="2400" dirty="0" err="1">
                <a:solidFill>
                  <a:srgbClr val="663300"/>
                </a:solidFill>
                <a:effectLst/>
                <a:latin typeface="Times New Roman" panose="02020603050405020304" pitchFamily="18" charset="0"/>
                <a:ea typeface="Times New Roman" panose="02020603050405020304" pitchFamily="18" charset="0"/>
              </a:rPr>
              <a:t>безвантажний</a:t>
            </a:r>
            <a:r>
              <a:rPr lang="uk-UA" sz="2400" dirty="0">
                <a:solidFill>
                  <a:srgbClr val="663300"/>
                </a:solidFill>
                <a:effectLst/>
                <a:latin typeface="Times New Roman" panose="02020603050405020304" pitchFamily="18" charset="0"/>
                <a:ea typeface="Times New Roman" panose="02020603050405020304" pitchFamily="18" charset="0"/>
              </a:rPr>
              <a:t>.</a:t>
            </a:r>
          </a:p>
        </p:txBody>
      </p:sp>
      <p:sp>
        <p:nvSpPr>
          <p:cNvPr id="16" name="TextBox 15">
            <a:extLst>
              <a:ext uri="{FF2B5EF4-FFF2-40B4-BE49-F238E27FC236}">
                <a16:creationId xmlns="" xmlns:a16="http://schemas.microsoft.com/office/drawing/2014/main" id="{064FAD7C-1506-4692-9361-B6735747151B}"/>
              </a:ext>
            </a:extLst>
          </p:cNvPr>
          <p:cNvSpPr txBox="1"/>
          <p:nvPr/>
        </p:nvSpPr>
        <p:spPr>
          <a:xfrm>
            <a:off x="0" y="1259119"/>
            <a:ext cx="8299938" cy="4801314"/>
          </a:xfrm>
          <a:prstGeom prst="rect">
            <a:avLst/>
          </a:prstGeom>
          <a:noFill/>
        </p:spPr>
        <p:txBody>
          <a:bodyPr wrap="square">
            <a:spAutoFit/>
          </a:bodyPr>
          <a:lstStyle/>
          <a:p>
            <a:pPr algn="just"/>
            <a:r>
              <a:rPr lang="uk-UA" sz="1800" dirty="0">
                <a:solidFill>
                  <a:srgbClr val="663300"/>
                </a:solidFill>
                <a:effectLst/>
                <a:latin typeface="Times New Roman" panose="02020603050405020304" pitchFamily="18" charset="0"/>
                <a:ea typeface="Times New Roman" panose="02020603050405020304" pitchFamily="18" charset="0"/>
              </a:rPr>
              <a:t>У привід гідравлічного гальма під тиском 0,5...0.8 МПа надходить із бака-акумулятора, куди воно нагнітається насосом. Насос вмикається та зупиняється автоматично, залежно від тиску в акумуляторі.</a:t>
            </a:r>
          </a:p>
          <a:p>
            <a:pPr indent="457200" algn="just"/>
            <a:r>
              <a:rPr lang="uk-UA" sz="1800" dirty="0">
                <a:solidFill>
                  <a:srgbClr val="663300"/>
                </a:solidFill>
                <a:effectLst/>
                <a:latin typeface="Times New Roman" panose="02020603050405020304" pitchFamily="18" charset="0"/>
                <a:ea typeface="Times New Roman" panose="02020603050405020304" pitchFamily="18" charset="0"/>
              </a:rPr>
              <a:t>У привід пневматичного гальма стиснене повітря надходить від компресорної установки, що складається з поршневого компресора продуктивністю 1...5 м </a:t>
            </a:r>
            <a:r>
              <a:rPr lang="uk-UA" sz="1800" baseline="30000" dirty="0">
                <a:solidFill>
                  <a:srgbClr val="663300"/>
                </a:solidFill>
                <a:effectLst/>
                <a:latin typeface="Times New Roman" panose="02020603050405020304" pitchFamily="18" charset="0"/>
                <a:ea typeface="Times New Roman" panose="02020603050405020304" pitchFamily="18" charset="0"/>
              </a:rPr>
              <a:t>3 </a:t>
            </a:r>
            <a:r>
              <a:rPr lang="uk-UA" sz="1800" dirty="0">
                <a:solidFill>
                  <a:srgbClr val="663300"/>
                </a:solidFill>
                <a:effectLst/>
                <a:latin typeface="Times New Roman" panose="02020603050405020304" pitchFamily="18" charset="0"/>
                <a:ea typeface="Times New Roman" panose="02020603050405020304" pitchFamily="18" charset="0"/>
              </a:rPr>
              <a:t>/хв і повітрозбірники. Місткість повітрозбірника забезпечує запас повітря не менше ніж на шістьох нормальних гальмування. Пуск та зупинка компресора виробляються автоматично під дією встановленого на повітрозбірнику реле тиску, яке замикає та розриває ланцюг контактора пускача двигуна компресора; зазвичай, при тиску 0,4 МПа і нижче компресор починає працювати, а при тиску 0,6 МПа і вище зупиняється. Стисне повітря до гальма може також надходити із загальношахтної повітропровідної мережі.</a:t>
            </a:r>
          </a:p>
          <a:p>
            <a:pPr indent="457200" algn="just"/>
            <a:r>
              <a:rPr lang="uk-UA" sz="1800" dirty="0">
                <a:solidFill>
                  <a:srgbClr val="663300"/>
                </a:solidFill>
                <a:effectLst/>
                <a:latin typeface="Times New Roman" panose="02020603050405020304" pitchFamily="18" charset="0"/>
                <a:ea typeface="Times New Roman" panose="02020603050405020304" pitchFamily="18" charset="0"/>
              </a:rPr>
              <a:t>Пружинні гідравлічні </a:t>
            </a:r>
            <a:r>
              <a:rPr lang="uk-UA" sz="1800" dirty="0" err="1">
                <a:solidFill>
                  <a:srgbClr val="663300"/>
                </a:solidFill>
                <a:effectLst/>
                <a:latin typeface="Times New Roman" panose="02020603050405020304" pitchFamily="18" charset="0"/>
                <a:ea typeface="Times New Roman" panose="02020603050405020304" pitchFamily="18" charset="0"/>
              </a:rPr>
              <a:t>безвантажні</a:t>
            </a:r>
            <a:r>
              <a:rPr lang="uk-UA" sz="1800" dirty="0">
                <a:solidFill>
                  <a:srgbClr val="663300"/>
                </a:solidFill>
                <a:effectLst/>
                <a:latin typeface="Times New Roman" panose="02020603050405020304" pitchFamily="18" charset="0"/>
                <a:ea typeface="Times New Roman" panose="02020603050405020304" pitchFamily="18" charset="0"/>
              </a:rPr>
              <a:t> приводи застосовують на невеликих підйомних машинах.</a:t>
            </a:r>
          </a:p>
          <a:p>
            <a:pPr indent="457200" algn="just"/>
            <a:r>
              <a:rPr lang="uk-UA" sz="1800" dirty="0">
                <a:solidFill>
                  <a:srgbClr val="663300"/>
                </a:solidFill>
                <a:effectLst/>
                <a:latin typeface="Times New Roman" panose="02020603050405020304" pitchFamily="18" charset="0"/>
                <a:ea typeface="Times New Roman" panose="02020603050405020304" pitchFamily="18" charset="0"/>
              </a:rPr>
              <a:t>Пневматичні вантажні гальма застосовують на великих підйомних машинах НКМЗ, причому установка має два приводи, кожен з яких діє на свій виконавчий орган.</a:t>
            </a:r>
            <a:endParaRPr lang="uk-UA" dirty="0">
              <a:solidFill>
                <a:srgbClr val="663300"/>
              </a:solidFill>
            </a:endParaRPr>
          </a:p>
        </p:txBody>
      </p:sp>
    </p:spTree>
    <p:extLst>
      <p:ext uri="{BB962C8B-B14F-4D97-AF65-F5344CB8AC3E}">
        <p14:creationId xmlns="" xmlns:p14="http://schemas.microsoft.com/office/powerpoint/2010/main" val="25653429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a:extLst>
              <a:ext uri="{FF2B5EF4-FFF2-40B4-BE49-F238E27FC236}">
                <a16:creationId xmlns="" xmlns:a16="http://schemas.microsoft.com/office/drawing/2014/main" id="{F6C02833-A2BB-4C9C-9C40-4E775627644D}"/>
              </a:ext>
            </a:extLst>
          </p:cNvPr>
          <p:cNvPicPr/>
          <p:nvPr/>
        </p:nvPicPr>
        <p:blipFill>
          <a:blip r:embed="rId2" cstate="print"/>
          <a:srcRect/>
          <a:stretch>
            <a:fillRect/>
          </a:stretch>
        </p:blipFill>
        <p:spPr bwMode="auto">
          <a:xfrm>
            <a:off x="7013731" y="430236"/>
            <a:ext cx="4432242" cy="5126502"/>
          </a:xfrm>
          <a:prstGeom prst="rect">
            <a:avLst/>
          </a:prstGeom>
          <a:noFill/>
          <a:ln w="9525">
            <a:noFill/>
            <a:miter lim="800000"/>
            <a:headEnd/>
            <a:tailEnd/>
          </a:ln>
        </p:spPr>
      </p:pic>
      <p:pic>
        <p:nvPicPr>
          <p:cNvPr id="15" name="Объект 4">
            <a:extLst>
              <a:ext uri="{FF2B5EF4-FFF2-40B4-BE49-F238E27FC236}">
                <a16:creationId xmlns="" xmlns:a16="http://schemas.microsoft.com/office/drawing/2014/main" id="{595BA30D-AEC5-49A4-95BF-A3AE8A4719E2}"/>
              </a:ext>
            </a:extLst>
          </p:cNvPr>
          <p:cNvPicPr>
            <a:picLocks noGrp="1" noChangeAspect="1"/>
          </p:cNvPicPr>
          <p:nvPr>
            <p:ph idx="1"/>
          </p:nvPr>
        </p:nvPicPr>
        <p:blipFill>
          <a:blip r:embed="rId3"/>
          <a:stretch>
            <a:fillRect/>
          </a:stretch>
        </p:blipFill>
        <p:spPr>
          <a:xfrm>
            <a:off x="6704240" y="3467686"/>
            <a:ext cx="3307268" cy="2200701"/>
          </a:xfrm>
        </p:spPr>
      </p:pic>
      <p:sp>
        <p:nvSpPr>
          <p:cNvPr id="17" name="TextBox 16">
            <a:extLst>
              <a:ext uri="{FF2B5EF4-FFF2-40B4-BE49-F238E27FC236}">
                <a16:creationId xmlns="" xmlns:a16="http://schemas.microsoft.com/office/drawing/2014/main" id="{83E7EC4F-078F-4646-BF34-F29666C606A8}"/>
              </a:ext>
            </a:extLst>
          </p:cNvPr>
          <p:cNvSpPr txBox="1"/>
          <p:nvPr/>
        </p:nvSpPr>
        <p:spPr>
          <a:xfrm>
            <a:off x="6958819" y="5668387"/>
            <a:ext cx="6105378" cy="369332"/>
          </a:xfrm>
          <a:prstGeom prst="rect">
            <a:avLst/>
          </a:prstGeom>
          <a:noFill/>
        </p:spPr>
        <p:txBody>
          <a:bodyPr wrap="square">
            <a:spAutoFit/>
          </a:bodyPr>
          <a:lstStyle/>
          <a:p>
            <a:pPr algn="just"/>
            <a:r>
              <a:rPr lang="uk-UA" sz="1800" b="1" dirty="0">
                <a:solidFill>
                  <a:srgbClr val="663300"/>
                </a:solidFill>
                <a:effectLst/>
                <a:latin typeface="Times New Roman" panose="02020603050405020304" pitchFamily="18" charset="0"/>
                <a:ea typeface="Times New Roman" panose="02020603050405020304" pitchFamily="18" charset="0"/>
              </a:rPr>
              <a:t>Пневматичний вантажний привід гальма</a:t>
            </a:r>
            <a:endParaRPr lang="uk-UA" sz="1200" dirty="0">
              <a:solidFill>
                <a:srgbClr val="663300"/>
              </a:solidFill>
              <a:effectLst/>
              <a:latin typeface="Times New Roman" panose="02020603050405020304" pitchFamily="18" charset="0"/>
              <a:ea typeface="Times New Roman" panose="02020603050405020304" pitchFamily="18" charset="0"/>
            </a:endParaRPr>
          </a:p>
        </p:txBody>
      </p:sp>
      <p:sp>
        <p:nvSpPr>
          <p:cNvPr id="19" name="TextBox 18">
            <a:extLst>
              <a:ext uri="{FF2B5EF4-FFF2-40B4-BE49-F238E27FC236}">
                <a16:creationId xmlns="" xmlns:a16="http://schemas.microsoft.com/office/drawing/2014/main" id="{724B3B6D-21B8-4DDD-81AE-3552D4DB42F5}"/>
              </a:ext>
            </a:extLst>
          </p:cNvPr>
          <p:cNvSpPr txBox="1"/>
          <p:nvPr/>
        </p:nvSpPr>
        <p:spPr>
          <a:xfrm>
            <a:off x="169798" y="117693"/>
            <a:ext cx="6534442" cy="5509200"/>
          </a:xfrm>
          <a:prstGeom prst="rect">
            <a:avLst/>
          </a:prstGeom>
          <a:noFill/>
        </p:spPr>
        <p:txBody>
          <a:bodyPr wrap="square">
            <a:spAutoFit/>
          </a:bodyPr>
          <a:lstStyle/>
          <a:p>
            <a:pPr indent="457200" algn="just"/>
            <a:r>
              <a:rPr lang="uk-UA" sz="2200" dirty="0">
                <a:effectLst/>
                <a:latin typeface="Times New Roman" panose="02020603050405020304" pitchFamily="18" charset="0"/>
                <a:ea typeface="Times New Roman" panose="02020603050405020304" pitchFamily="18" charset="0"/>
              </a:rPr>
              <a:t>Привід гальма НКМЗ має робочий циліндр </a:t>
            </a:r>
            <a:r>
              <a:rPr lang="uk-UA" sz="2200" i="1" dirty="0">
                <a:effectLst/>
                <a:latin typeface="Times New Roman" panose="02020603050405020304" pitchFamily="18" charset="0"/>
                <a:ea typeface="Times New Roman" panose="02020603050405020304" pitchFamily="18" charset="0"/>
              </a:rPr>
              <a:t>2</a:t>
            </a:r>
            <a:r>
              <a:rPr lang="uk-UA" sz="2200" dirty="0">
                <a:effectLst/>
                <a:latin typeface="Times New Roman" panose="02020603050405020304" pitchFamily="18" charset="0"/>
                <a:ea typeface="Times New Roman" panose="02020603050405020304" pitchFamily="18" charset="0"/>
              </a:rPr>
              <a:t> з поршнем </a:t>
            </a:r>
            <a:r>
              <a:rPr lang="uk-UA" sz="2200" i="1" dirty="0">
                <a:effectLst/>
                <a:latin typeface="Times New Roman" panose="02020603050405020304" pitchFamily="18" charset="0"/>
                <a:ea typeface="Times New Roman" panose="02020603050405020304" pitchFamily="18" charset="0"/>
              </a:rPr>
              <a:t>1</a:t>
            </a:r>
            <a:r>
              <a:rPr lang="uk-UA" sz="2200" dirty="0">
                <a:effectLst/>
                <a:latin typeface="Times New Roman" panose="02020603050405020304" pitchFamily="18" charset="0"/>
                <a:ea typeface="Times New Roman" panose="02020603050405020304" pitchFamily="18" charset="0"/>
              </a:rPr>
              <a:t> і запобіжний циліндр </a:t>
            </a:r>
            <a:r>
              <a:rPr lang="uk-UA" sz="2200" i="1" dirty="0">
                <a:effectLst/>
                <a:latin typeface="Times New Roman" panose="02020603050405020304" pitchFamily="18" charset="0"/>
                <a:ea typeface="Times New Roman" panose="02020603050405020304" pitchFamily="18" charset="0"/>
              </a:rPr>
              <a:t>12</a:t>
            </a:r>
            <a:r>
              <a:rPr lang="uk-UA" sz="2200" dirty="0">
                <a:effectLst/>
                <a:latin typeface="Times New Roman" panose="02020603050405020304" pitchFamily="18" charset="0"/>
                <a:ea typeface="Times New Roman" panose="02020603050405020304" pitchFamily="18" charset="0"/>
              </a:rPr>
              <a:t> з поршнем </a:t>
            </a:r>
            <a:r>
              <a:rPr lang="uk-UA" sz="2200" i="1" dirty="0">
                <a:effectLst/>
                <a:latin typeface="Times New Roman" panose="02020603050405020304" pitchFamily="18" charset="0"/>
                <a:ea typeface="Times New Roman" panose="02020603050405020304" pitchFamily="18" charset="0"/>
              </a:rPr>
              <a:t>7</a:t>
            </a:r>
            <a:r>
              <a:rPr lang="uk-UA" sz="2200" dirty="0">
                <a:effectLst/>
                <a:latin typeface="Times New Roman" panose="02020603050405020304" pitchFamily="18" charset="0"/>
                <a:ea typeface="Times New Roman" panose="02020603050405020304" pitchFamily="18" charset="0"/>
              </a:rPr>
              <a:t>, до штока якого </a:t>
            </a:r>
            <a:r>
              <a:rPr lang="uk-UA" sz="2200" i="1" dirty="0">
                <a:effectLst/>
                <a:latin typeface="Times New Roman" panose="02020603050405020304" pitchFamily="18" charset="0"/>
                <a:ea typeface="Times New Roman" panose="02020603050405020304" pitchFamily="18" charset="0"/>
              </a:rPr>
              <a:t>11</a:t>
            </a:r>
            <a:r>
              <a:rPr lang="uk-UA" sz="2200" dirty="0">
                <a:effectLst/>
                <a:latin typeface="Times New Roman" panose="02020603050405020304" pitchFamily="18" charset="0"/>
                <a:ea typeface="Times New Roman" panose="02020603050405020304" pitchFamily="18" charset="0"/>
              </a:rPr>
              <a:t> підвішений гальмівний вантаж </a:t>
            </a:r>
            <a:r>
              <a:rPr lang="uk-UA" sz="2200" i="1" dirty="0">
                <a:effectLst/>
                <a:latin typeface="Times New Roman" panose="02020603050405020304" pitchFamily="18" charset="0"/>
                <a:ea typeface="Times New Roman" panose="02020603050405020304" pitchFamily="18" charset="0"/>
              </a:rPr>
              <a:t>14</a:t>
            </a:r>
            <a:r>
              <a:rPr lang="uk-UA" sz="2200" dirty="0">
                <a:effectLst/>
                <a:latin typeface="Times New Roman" panose="02020603050405020304" pitchFamily="18" charset="0"/>
                <a:ea typeface="Times New Roman" panose="02020603050405020304" pitchFamily="18" charset="0"/>
              </a:rPr>
              <a:t>. На циліндрі </a:t>
            </a:r>
            <a:r>
              <a:rPr lang="uk-UA" sz="2200" i="1" dirty="0">
                <a:effectLst/>
                <a:latin typeface="Times New Roman" panose="02020603050405020304" pitchFamily="18" charset="0"/>
                <a:ea typeface="Times New Roman" panose="02020603050405020304" pitchFamily="18" charset="0"/>
              </a:rPr>
              <a:t>12</a:t>
            </a:r>
            <a:r>
              <a:rPr lang="uk-UA" sz="2200" dirty="0">
                <a:effectLst/>
                <a:latin typeface="Times New Roman" panose="02020603050405020304" pitchFamily="18" charset="0"/>
                <a:ea typeface="Times New Roman" panose="02020603050405020304" pitchFamily="18" charset="0"/>
              </a:rPr>
              <a:t> є буферна пружина </a:t>
            </a:r>
            <a:r>
              <a:rPr lang="uk-UA" sz="2200" i="1" dirty="0">
                <a:effectLst/>
                <a:latin typeface="Times New Roman" panose="02020603050405020304" pitchFamily="18" charset="0"/>
                <a:ea typeface="Times New Roman" panose="02020603050405020304" pitchFamily="18" charset="0"/>
              </a:rPr>
              <a:t>13</a:t>
            </a:r>
            <a:r>
              <a:rPr lang="uk-UA" sz="2200" dirty="0">
                <a:effectLst/>
                <a:latin typeface="Times New Roman" panose="02020603050405020304" pitchFamily="18" charset="0"/>
                <a:ea typeface="Times New Roman" panose="02020603050405020304" pitchFamily="18" charset="0"/>
              </a:rPr>
              <a:t>. За допомогою головного важеля </a:t>
            </a:r>
            <a:r>
              <a:rPr lang="uk-UA" sz="2200" i="1" dirty="0">
                <a:effectLst/>
                <a:latin typeface="Times New Roman" panose="02020603050405020304" pitchFamily="18" charset="0"/>
                <a:ea typeface="Times New Roman" panose="02020603050405020304" pitchFamily="18" charset="0"/>
              </a:rPr>
              <a:t>4</a:t>
            </a:r>
            <a:r>
              <a:rPr lang="uk-UA" sz="2200" dirty="0">
                <a:effectLst/>
                <a:latin typeface="Times New Roman" panose="02020603050405020304" pitchFamily="18" charset="0"/>
                <a:ea typeface="Times New Roman" panose="02020603050405020304" pitchFamily="18" charset="0"/>
              </a:rPr>
              <a:t> і </a:t>
            </a:r>
            <a:r>
              <a:rPr lang="uk-UA" sz="2200" i="1" dirty="0">
                <a:effectLst/>
                <a:latin typeface="Times New Roman" panose="02020603050405020304" pitchFamily="18" charset="0"/>
                <a:ea typeface="Times New Roman" panose="02020603050405020304" pitchFamily="18" charset="0"/>
              </a:rPr>
              <a:t>6 </a:t>
            </a:r>
            <a:r>
              <a:rPr lang="uk-UA" sz="2200" dirty="0">
                <a:effectLst/>
                <a:latin typeface="Times New Roman" panose="02020603050405020304" pitchFamily="18" charset="0"/>
                <a:ea typeface="Times New Roman" panose="02020603050405020304" pitchFamily="18" charset="0"/>
              </a:rPr>
              <a:t>через кулі здійснюється зв'язок з поршнями </a:t>
            </a:r>
            <a:r>
              <a:rPr lang="uk-UA" sz="2200" i="1" dirty="0">
                <a:effectLst/>
                <a:latin typeface="Times New Roman" panose="02020603050405020304" pitchFamily="18" charset="0"/>
                <a:ea typeface="Times New Roman" panose="02020603050405020304" pitchFamily="18" charset="0"/>
              </a:rPr>
              <a:t>1</a:t>
            </a:r>
            <a:r>
              <a:rPr lang="uk-UA" sz="2200" dirty="0">
                <a:effectLst/>
                <a:latin typeface="Times New Roman" panose="02020603050405020304" pitchFamily="18" charset="0"/>
                <a:ea typeface="Times New Roman" panose="02020603050405020304" pitchFamily="18" charset="0"/>
              </a:rPr>
              <a:t> і</a:t>
            </a:r>
            <a:r>
              <a:rPr lang="uk-UA" sz="2200" i="1" dirty="0">
                <a:effectLst/>
                <a:latin typeface="Times New Roman" panose="02020603050405020304" pitchFamily="18" charset="0"/>
                <a:ea typeface="Times New Roman" panose="02020603050405020304" pitchFamily="18" charset="0"/>
              </a:rPr>
              <a:t> 7</a:t>
            </a:r>
            <a:r>
              <a:rPr lang="uk-UA" sz="2200" dirty="0">
                <a:effectLst/>
                <a:latin typeface="Times New Roman" panose="02020603050405020304" pitchFamily="18" charset="0"/>
                <a:ea typeface="Times New Roman" panose="02020603050405020304" pitchFamily="18" charset="0"/>
              </a:rPr>
              <a:t>, а через шарнір </a:t>
            </a:r>
            <a:r>
              <a:rPr lang="uk-UA" sz="2200" i="1" dirty="0">
                <a:effectLst/>
                <a:latin typeface="Times New Roman" panose="02020603050405020304" pitchFamily="18" charset="0"/>
                <a:ea typeface="Times New Roman" panose="02020603050405020304" pitchFamily="18" charset="0"/>
              </a:rPr>
              <a:t>3</a:t>
            </a:r>
            <a:r>
              <a:rPr lang="uk-UA" sz="2200" dirty="0">
                <a:effectLst/>
                <a:latin typeface="Times New Roman" panose="02020603050405020304" pitchFamily="18" charset="0"/>
                <a:ea typeface="Times New Roman" panose="02020603050405020304" pitchFamily="18" charset="0"/>
              </a:rPr>
              <a:t> - зі штангою виконавчого органу гальма. Розпірною стійкою</a:t>
            </a:r>
            <a:r>
              <a:rPr lang="uk-UA" sz="2200" i="1" dirty="0">
                <a:effectLst/>
                <a:latin typeface="Times New Roman" panose="02020603050405020304" pitchFamily="18" charset="0"/>
                <a:ea typeface="Times New Roman" panose="02020603050405020304" pitchFamily="18" charset="0"/>
              </a:rPr>
              <a:t> 5</a:t>
            </a:r>
            <a:r>
              <a:rPr lang="uk-UA" sz="2200" dirty="0">
                <a:effectLst/>
                <a:latin typeface="Times New Roman" panose="02020603050405020304" pitchFamily="18" charset="0"/>
                <a:ea typeface="Times New Roman" panose="02020603050405020304" pitchFamily="18" charset="0"/>
              </a:rPr>
              <a:t> фіксується важіль </a:t>
            </a:r>
            <a:r>
              <a:rPr lang="uk-UA" sz="2200" i="1" dirty="0">
                <a:effectLst/>
                <a:latin typeface="Times New Roman" panose="02020603050405020304" pitchFamily="18" charset="0"/>
                <a:ea typeface="Times New Roman" panose="02020603050405020304" pitchFamily="18" charset="0"/>
              </a:rPr>
              <a:t>6</a:t>
            </a:r>
            <a:r>
              <a:rPr lang="uk-UA" sz="2200" dirty="0">
                <a:effectLst/>
                <a:latin typeface="Times New Roman" panose="02020603050405020304" pitchFamily="18" charset="0"/>
                <a:ea typeface="Times New Roman" panose="02020603050405020304" pitchFamily="18" charset="0"/>
              </a:rPr>
              <a:t> у зупиненому стані на час ремонту приводу гальма. Вимикач </a:t>
            </a:r>
            <a:r>
              <a:rPr lang="uk-UA" sz="2200" i="1" dirty="0">
                <a:effectLst/>
                <a:latin typeface="Times New Roman" panose="02020603050405020304" pitchFamily="18" charset="0"/>
                <a:ea typeface="Times New Roman" panose="02020603050405020304" pitchFamily="18" charset="0"/>
              </a:rPr>
              <a:t>9</a:t>
            </a:r>
            <a:r>
              <a:rPr lang="uk-UA" sz="2200" dirty="0">
                <a:effectLst/>
                <a:latin typeface="Times New Roman" panose="02020603050405020304" pitchFamily="18" charset="0"/>
                <a:ea typeface="Times New Roman" panose="02020603050405020304" pitchFamily="18" charset="0"/>
              </a:rPr>
              <a:t> необхідний для автоматичного запобіжного гальмування при неприпустимому зниженні тиску повітря в циліндрі </a:t>
            </a:r>
            <a:r>
              <a:rPr lang="uk-UA" sz="2200" i="1" dirty="0">
                <a:effectLst/>
                <a:latin typeface="Times New Roman" panose="02020603050405020304" pitchFamily="18" charset="0"/>
                <a:ea typeface="Times New Roman" panose="02020603050405020304" pitchFamily="18" charset="0"/>
              </a:rPr>
              <a:t>12</a:t>
            </a:r>
            <a:r>
              <a:rPr lang="uk-UA" sz="2200" dirty="0">
                <a:effectLst/>
                <a:latin typeface="Times New Roman" panose="02020603050405020304" pitchFamily="18" charset="0"/>
                <a:ea typeface="Times New Roman" panose="02020603050405020304" pitchFamily="18" charset="0"/>
              </a:rPr>
              <a:t>. Гальмо забезпечене захистом, який не допускає його роботу при великому зазорі між колодками та </a:t>
            </a:r>
            <a:r>
              <a:rPr lang="uk-UA" sz="2200" dirty="0" err="1">
                <a:effectLst/>
                <a:latin typeface="Times New Roman" panose="02020603050405020304" pitchFamily="18" charset="0"/>
                <a:ea typeface="Times New Roman" panose="02020603050405020304" pitchFamily="18" charset="0"/>
              </a:rPr>
              <a:t>ободом</a:t>
            </a:r>
            <a:r>
              <a:rPr lang="uk-UA" sz="2200" dirty="0">
                <a:effectLst/>
                <a:latin typeface="Times New Roman" panose="02020603050405020304" pitchFamily="18" charset="0"/>
                <a:ea typeface="Times New Roman" panose="02020603050405020304" pitchFamily="18" charset="0"/>
              </a:rPr>
              <a:t>, що має місце у зв'язку зі зношуванням колодок. Всі елементи гальмового приводу змонтовані на рамі </a:t>
            </a:r>
            <a:r>
              <a:rPr lang="uk-UA" sz="2200" i="1" dirty="0">
                <a:effectLst/>
                <a:latin typeface="Times New Roman" panose="02020603050405020304" pitchFamily="18" charset="0"/>
                <a:ea typeface="Times New Roman" panose="02020603050405020304" pitchFamily="18" charset="0"/>
              </a:rPr>
              <a:t>10</a:t>
            </a:r>
            <a:r>
              <a:rPr lang="uk-UA" sz="2200" dirty="0">
                <a:effectLst/>
                <a:latin typeface="Times New Roman" panose="02020603050405020304" pitchFamily="18" charset="0"/>
                <a:ea typeface="Times New Roman" panose="02020603050405020304" pitchFamily="18" charset="0"/>
              </a:rPr>
              <a:t>, встановленої на фундаменті.</a:t>
            </a:r>
          </a:p>
        </p:txBody>
      </p:sp>
    </p:spTree>
    <p:extLst>
      <p:ext uri="{BB962C8B-B14F-4D97-AF65-F5344CB8AC3E}">
        <p14:creationId xmlns="" xmlns:p14="http://schemas.microsoft.com/office/powerpoint/2010/main" val="16085099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 xmlns:a16="http://schemas.microsoft.com/office/drawing/2014/main" id="{FE5F8672-5582-4B8C-BBAF-F684A01EFFBA}"/>
              </a:ext>
            </a:extLst>
          </p:cNvPr>
          <p:cNvSpPr txBox="1"/>
          <p:nvPr/>
        </p:nvSpPr>
        <p:spPr>
          <a:xfrm>
            <a:off x="4107765" y="6154"/>
            <a:ext cx="8084235" cy="6247864"/>
          </a:xfrm>
          <a:prstGeom prst="rect">
            <a:avLst/>
          </a:prstGeom>
          <a:noFill/>
        </p:spPr>
        <p:txBody>
          <a:bodyPr wrap="square">
            <a:spAutoFit/>
          </a:bodyPr>
          <a:lstStyle/>
          <a:p>
            <a:pPr indent="457200" algn="just"/>
            <a:r>
              <a:rPr lang="uk-UA" sz="2000" dirty="0">
                <a:solidFill>
                  <a:srgbClr val="663300"/>
                </a:solidFill>
                <a:effectLst/>
                <a:latin typeface="Times New Roman" panose="02020603050405020304" pitchFamily="18" charset="0"/>
                <a:ea typeface="Times New Roman" panose="02020603050405020304" pitchFamily="18" charset="0"/>
              </a:rPr>
              <a:t>При робочому гальмуванні циліндр</a:t>
            </a:r>
            <a:r>
              <a:rPr lang="uk-UA" sz="2000" i="1" dirty="0">
                <a:solidFill>
                  <a:srgbClr val="663300"/>
                </a:solidFill>
                <a:effectLst/>
                <a:latin typeface="Times New Roman" panose="02020603050405020304" pitchFamily="18" charset="0"/>
                <a:ea typeface="Times New Roman" panose="02020603050405020304" pitchFamily="18" charset="0"/>
              </a:rPr>
              <a:t> 2</a:t>
            </a:r>
            <a:r>
              <a:rPr lang="uk-UA" sz="2000" dirty="0">
                <a:solidFill>
                  <a:srgbClr val="663300"/>
                </a:solidFill>
                <a:effectLst/>
                <a:latin typeface="Times New Roman" panose="02020603050405020304" pitchFamily="18" charset="0"/>
                <a:ea typeface="Times New Roman" panose="02020603050405020304" pitchFamily="18" charset="0"/>
              </a:rPr>
              <a:t> через регулятор тиску подається стиснене повітря і поршень 1 піднімається. При цьому важіль </a:t>
            </a:r>
            <a:r>
              <a:rPr lang="uk-UA" sz="2000" i="1" dirty="0">
                <a:solidFill>
                  <a:srgbClr val="663300"/>
                </a:solidFill>
                <a:effectLst/>
                <a:latin typeface="Times New Roman" panose="02020603050405020304" pitchFamily="18" charset="0"/>
                <a:ea typeface="Times New Roman" panose="02020603050405020304" pitchFamily="18" charset="0"/>
              </a:rPr>
              <a:t>6</a:t>
            </a:r>
            <a:r>
              <a:rPr lang="uk-UA" sz="2000" dirty="0">
                <a:solidFill>
                  <a:srgbClr val="663300"/>
                </a:solidFill>
                <a:effectLst/>
                <a:latin typeface="Times New Roman" panose="02020603050405020304" pitchFamily="18" charset="0"/>
                <a:ea typeface="Times New Roman" panose="02020603050405020304" pitchFamily="18" charset="0"/>
              </a:rPr>
              <a:t> повертається щодо шарніра </a:t>
            </a:r>
            <a:r>
              <a:rPr lang="uk-UA" sz="2000" i="1" dirty="0">
                <a:solidFill>
                  <a:srgbClr val="663300"/>
                </a:solidFill>
                <a:effectLst/>
                <a:latin typeface="Times New Roman" panose="02020603050405020304" pitchFamily="18" charset="0"/>
                <a:ea typeface="Times New Roman" panose="02020603050405020304" pitchFamily="18" charset="0"/>
              </a:rPr>
              <a:t>8</a:t>
            </a:r>
            <a:r>
              <a:rPr lang="uk-UA" sz="2000" dirty="0">
                <a:solidFill>
                  <a:srgbClr val="663300"/>
                </a:solidFill>
                <a:effectLst/>
                <a:latin typeface="Times New Roman" panose="02020603050405020304" pitchFamily="18" charset="0"/>
                <a:ea typeface="Times New Roman" panose="02020603050405020304" pitchFamily="18" charset="0"/>
              </a:rPr>
              <a:t>, що знаходиться у верхньому положенні у зв'язку з тим, що циліндр</a:t>
            </a:r>
            <a:r>
              <a:rPr lang="uk-UA" sz="2000" i="1" dirty="0">
                <a:solidFill>
                  <a:srgbClr val="663300"/>
                </a:solidFill>
                <a:effectLst/>
                <a:latin typeface="Times New Roman" panose="02020603050405020304" pitchFamily="18" charset="0"/>
                <a:ea typeface="Times New Roman" panose="02020603050405020304" pitchFamily="18" charset="0"/>
              </a:rPr>
              <a:t> 12</a:t>
            </a:r>
            <a:r>
              <a:rPr lang="uk-UA" sz="2000" dirty="0">
                <a:solidFill>
                  <a:srgbClr val="663300"/>
                </a:solidFill>
                <a:effectLst/>
                <a:latin typeface="Times New Roman" panose="02020603050405020304" pitchFamily="18" charset="0"/>
                <a:ea typeface="Times New Roman" panose="02020603050405020304" pitchFamily="18" charset="0"/>
              </a:rPr>
              <a:t> заповнений стисненим повітрям. Чим вище піднімається поршень </a:t>
            </a:r>
            <a:r>
              <a:rPr lang="uk-UA" sz="2000" i="1" dirty="0">
                <a:solidFill>
                  <a:srgbClr val="663300"/>
                </a:solidFill>
                <a:effectLst/>
                <a:latin typeface="Times New Roman" panose="02020603050405020304" pitchFamily="18" charset="0"/>
                <a:ea typeface="Times New Roman" panose="02020603050405020304" pitchFamily="18" charset="0"/>
              </a:rPr>
              <a:t>1</a:t>
            </a:r>
            <a:r>
              <a:rPr lang="uk-UA" sz="2000" dirty="0">
                <a:solidFill>
                  <a:srgbClr val="663300"/>
                </a:solidFill>
                <a:effectLst/>
                <a:latin typeface="Times New Roman" panose="02020603050405020304" pitchFamily="18" charset="0"/>
                <a:ea typeface="Times New Roman" panose="02020603050405020304" pitchFamily="18" charset="0"/>
              </a:rPr>
              <a:t> в циліндрі </a:t>
            </a:r>
            <a:r>
              <a:rPr lang="uk-UA" sz="2000" i="1" dirty="0">
                <a:solidFill>
                  <a:srgbClr val="663300"/>
                </a:solidFill>
                <a:effectLst/>
                <a:latin typeface="Times New Roman" panose="02020603050405020304" pitchFamily="18" charset="0"/>
                <a:ea typeface="Times New Roman" panose="02020603050405020304" pitchFamily="18" charset="0"/>
              </a:rPr>
              <a:t>2</a:t>
            </a:r>
            <a:r>
              <a:rPr lang="uk-UA" sz="2000" dirty="0">
                <a:solidFill>
                  <a:srgbClr val="663300"/>
                </a:solidFill>
                <a:effectLst/>
                <a:latin typeface="Times New Roman" panose="02020603050405020304" pitchFamily="18" charset="0"/>
                <a:ea typeface="Times New Roman" panose="02020603050405020304" pitchFamily="18" charset="0"/>
              </a:rPr>
              <a:t> тим більше буде гальмівне зусилля на гальмівний обід. </a:t>
            </a:r>
            <a:r>
              <a:rPr lang="uk-UA" sz="2000" dirty="0" err="1">
                <a:solidFill>
                  <a:srgbClr val="663300"/>
                </a:solidFill>
                <a:effectLst/>
                <a:latin typeface="Times New Roman" panose="02020603050405020304" pitchFamily="18" charset="0"/>
                <a:ea typeface="Times New Roman" panose="02020603050405020304" pitchFamily="18" charset="0"/>
              </a:rPr>
              <a:t>Відгальмовування</a:t>
            </a:r>
            <a:r>
              <a:rPr lang="uk-UA" sz="2000" dirty="0">
                <a:solidFill>
                  <a:srgbClr val="663300"/>
                </a:solidFill>
                <a:effectLst/>
                <a:latin typeface="Times New Roman" panose="02020603050405020304" pitchFamily="18" charset="0"/>
                <a:ea typeface="Times New Roman" panose="02020603050405020304" pitchFamily="18" charset="0"/>
              </a:rPr>
              <a:t> досягається випуском стисненого повітря з</a:t>
            </a:r>
            <a:r>
              <a:rPr lang="uk-UA" sz="2000" i="1" dirty="0">
                <a:solidFill>
                  <a:srgbClr val="663300"/>
                </a:solidFill>
                <a:effectLst/>
                <a:latin typeface="Times New Roman" panose="02020603050405020304" pitchFamily="18" charset="0"/>
                <a:ea typeface="Times New Roman" panose="02020603050405020304" pitchFamily="18" charset="0"/>
              </a:rPr>
              <a:t> 2</a:t>
            </a:r>
            <a:r>
              <a:rPr lang="uk-UA" sz="2000" dirty="0">
                <a:solidFill>
                  <a:srgbClr val="663300"/>
                </a:solidFill>
                <a:effectLst/>
                <a:latin typeface="Times New Roman" panose="02020603050405020304" pitchFamily="18" charset="0"/>
                <a:ea typeface="Times New Roman" panose="02020603050405020304" pitchFamily="18" charset="0"/>
              </a:rPr>
              <a:t> циліндра в атмосферу.</a:t>
            </a:r>
          </a:p>
          <a:p>
            <a:pPr indent="457200" algn="just"/>
            <a:r>
              <a:rPr lang="uk-UA" sz="2000" dirty="0">
                <a:solidFill>
                  <a:srgbClr val="663300"/>
                </a:solidFill>
                <a:effectLst/>
                <a:latin typeface="Times New Roman" panose="02020603050405020304" pitchFamily="18" charset="0"/>
                <a:ea typeface="Times New Roman" panose="02020603050405020304" pitchFamily="18" charset="0"/>
              </a:rPr>
              <a:t>При запобіжному гальмуванні, яке виробляється або машиністом, або автоматично під дією одного з апаратів захисту підйомної установки (див. 64), стиснене повітря подається в циліндр </a:t>
            </a:r>
            <a:r>
              <a:rPr lang="uk-UA" sz="2000" i="1" dirty="0">
                <a:solidFill>
                  <a:srgbClr val="663300"/>
                </a:solidFill>
                <a:effectLst/>
                <a:latin typeface="Times New Roman" panose="02020603050405020304" pitchFamily="18" charset="0"/>
                <a:ea typeface="Times New Roman" panose="02020603050405020304" pitchFamily="18" charset="0"/>
              </a:rPr>
              <a:t>2</a:t>
            </a:r>
            <a:r>
              <a:rPr lang="uk-UA" sz="2000" dirty="0">
                <a:solidFill>
                  <a:srgbClr val="663300"/>
                </a:solidFill>
                <a:effectLst/>
                <a:latin typeface="Times New Roman" panose="02020603050405020304" pitchFamily="18" charset="0"/>
                <a:ea typeface="Times New Roman" panose="02020603050405020304" pitchFamily="18" charset="0"/>
              </a:rPr>
              <a:t>, поршень </a:t>
            </a:r>
            <a:r>
              <a:rPr lang="uk-UA" sz="2000" i="1" dirty="0">
                <a:solidFill>
                  <a:srgbClr val="663300"/>
                </a:solidFill>
                <a:effectLst/>
                <a:latin typeface="Times New Roman" panose="02020603050405020304" pitchFamily="18" charset="0"/>
                <a:ea typeface="Times New Roman" panose="02020603050405020304" pitchFamily="18" charset="0"/>
              </a:rPr>
              <a:t>1</a:t>
            </a:r>
            <a:r>
              <a:rPr lang="uk-UA" sz="2000" dirty="0">
                <a:solidFill>
                  <a:srgbClr val="663300"/>
                </a:solidFill>
                <a:effectLst/>
                <a:latin typeface="Times New Roman" panose="02020603050405020304" pitchFamily="18" charset="0"/>
                <a:ea typeface="Times New Roman" panose="02020603050405020304" pitchFamily="18" charset="0"/>
              </a:rPr>
              <a:t> піднімається і при надмірному тиску 0,2...0,25 МПа відбуваються перший ступінь гальмування.</a:t>
            </a:r>
          </a:p>
          <a:p>
            <a:pPr indent="457200" algn="just"/>
            <a:r>
              <a:rPr lang="uk-UA" sz="2000" dirty="0">
                <a:solidFill>
                  <a:srgbClr val="663300"/>
                </a:solidFill>
                <a:effectLst/>
                <a:latin typeface="Times New Roman" panose="02020603050405020304" pitchFamily="18" charset="0"/>
                <a:ea typeface="Times New Roman" panose="02020603050405020304" pitchFamily="18" charset="0"/>
              </a:rPr>
              <a:t>Одночасно за допомогою електропневматичного клапана стиснене повітря випускається з циліндра </a:t>
            </a:r>
            <a:r>
              <a:rPr lang="uk-UA" sz="2000" i="1" dirty="0">
                <a:solidFill>
                  <a:srgbClr val="663300"/>
                </a:solidFill>
                <a:effectLst/>
                <a:latin typeface="Times New Roman" panose="02020603050405020304" pitchFamily="18" charset="0"/>
                <a:ea typeface="Times New Roman" panose="02020603050405020304" pitchFamily="18" charset="0"/>
              </a:rPr>
              <a:t>12</a:t>
            </a:r>
            <a:r>
              <a:rPr lang="uk-UA" sz="2000" dirty="0">
                <a:solidFill>
                  <a:srgbClr val="663300"/>
                </a:solidFill>
                <a:effectLst/>
                <a:latin typeface="Times New Roman" panose="02020603050405020304" pitchFamily="18" charset="0"/>
                <a:ea typeface="Times New Roman" panose="02020603050405020304" pitchFamily="18" charset="0"/>
              </a:rPr>
              <a:t> в атмосферу і вантаж </a:t>
            </a:r>
            <a:r>
              <a:rPr lang="uk-UA" sz="2000" i="1" dirty="0">
                <a:solidFill>
                  <a:srgbClr val="663300"/>
                </a:solidFill>
                <a:effectLst/>
                <a:latin typeface="Times New Roman" panose="02020603050405020304" pitchFamily="18" charset="0"/>
                <a:ea typeface="Times New Roman" panose="02020603050405020304" pitchFamily="18" charset="0"/>
              </a:rPr>
              <a:t>14</a:t>
            </a:r>
            <a:r>
              <a:rPr lang="uk-UA" sz="2000" dirty="0">
                <a:solidFill>
                  <a:srgbClr val="663300"/>
                </a:solidFill>
                <a:effectLst/>
                <a:latin typeface="Times New Roman" panose="02020603050405020304" pitchFamily="18" charset="0"/>
                <a:ea typeface="Times New Roman" panose="02020603050405020304" pitchFamily="18" charset="0"/>
              </a:rPr>
              <a:t> опускається. У зв'язку з цим важіль </a:t>
            </a:r>
            <a:r>
              <a:rPr lang="uk-UA" sz="2000" i="1" dirty="0">
                <a:solidFill>
                  <a:srgbClr val="663300"/>
                </a:solidFill>
                <a:effectLst/>
                <a:latin typeface="Times New Roman" panose="02020603050405020304" pitchFamily="18" charset="0"/>
                <a:ea typeface="Times New Roman" panose="02020603050405020304" pitchFamily="18" charset="0"/>
              </a:rPr>
              <a:t>6</a:t>
            </a:r>
            <a:r>
              <a:rPr lang="uk-UA" sz="2000" dirty="0">
                <a:solidFill>
                  <a:srgbClr val="663300"/>
                </a:solidFill>
                <a:effectLst/>
                <a:latin typeface="Times New Roman" panose="02020603050405020304" pitchFamily="18" charset="0"/>
                <a:ea typeface="Times New Roman" panose="02020603050405020304" pitchFamily="18" charset="0"/>
              </a:rPr>
              <a:t> повертається щодо шарніра </a:t>
            </a:r>
            <a:r>
              <a:rPr lang="uk-UA" sz="2000" i="1" dirty="0">
                <a:solidFill>
                  <a:srgbClr val="663300"/>
                </a:solidFill>
                <a:effectLst/>
                <a:latin typeface="Times New Roman" panose="02020603050405020304" pitchFamily="18" charset="0"/>
                <a:ea typeface="Times New Roman" panose="02020603050405020304" pitchFamily="18" charset="0"/>
              </a:rPr>
              <a:t>4</a:t>
            </a:r>
            <a:r>
              <a:rPr lang="uk-UA" sz="2000" dirty="0">
                <a:solidFill>
                  <a:srgbClr val="663300"/>
                </a:solidFill>
                <a:effectLst/>
                <a:latin typeface="Times New Roman" panose="02020603050405020304" pitchFamily="18" charset="0"/>
                <a:ea typeface="Times New Roman" panose="02020603050405020304" pitchFamily="18" charset="0"/>
              </a:rPr>
              <a:t> і осаджує</a:t>
            </a:r>
          </a:p>
          <a:p>
            <a:r>
              <a:rPr lang="uk-UA" sz="2000" dirty="0">
                <a:solidFill>
                  <a:srgbClr val="663300"/>
                </a:solidFill>
                <a:effectLst/>
                <a:latin typeface="Times New Roman" panose="02020603050405020304" pitchFamily="18" charset="0"/>
                <a:ea typeface="Times New Roman" panose="02020603050405020304" pitchFamily="18" charset="0"/>
              </a:rPr>
              <a:t>поршень </a:t>
            </a:r>
            <a:r>
              <a:rPr lang="uk-UA" sz="2000" i="1" dirty="0">
                <a:solidFill>
                  <a:srgbClr val="663300"/>
                </a:solidFill>
                <a:effectLst/>
                <a:latin typeface="Times New Roman" panose="02020603050405020304" pitchFamily="18" charset="0"/>
                <a:ea typeface="Times New Roman" panose="02020603050405020304" pitchFamily="18" charset="0"/>
              </a:rPr>
              <a:t>1</a:t>
            </a:r>
            <a:r>
              <a:rPr lang="uk-UA" sz="2000" dirty="0">
                <a:solidFill>
                  <a:srgbClr val="663300"/>
                </a:solidFill>
                <a:effectLst/>
                <a:latin typeface="Times New Roman" panose="02020603050405020304" pitchFamily="18" charset="0"/>
                <a:ea typeface="Times New Roman" panose="02020603050405020304" pitchFamily="18" charset="0"/>
              </a:rPr>
              <a:t> на повітряну амортизаційну подушку в циліндрі</a:t>
            </a:r>
            <a:r>
              <a:rPr lang="uk-UA" sz="2000" i="1" dirty="0">
                <a:solidFill>
                  <a:srgbClr val="663300"/>
                </a:solidFill>
                <a:effectLst/>
                <a:latin typeface="Times New Roman" panose="02020603050405020304" pitchFamily="18" charset="0"/>
                <a:ea typeface="Times New Roman" panose="02020603050405020304" pitchFamily="18" charset="0"/>
              </a:rPr>
              <a:t> 2</a:t>
            </a:r>
            <a:r>
              <a:rPr lang="uk-UA" sz="2000" dirty="0">
                <a:solidFill>
                  <a:srgbClr val="663300"/>
                </a:solidFill>
                <a:effectLst/>
                <a:latin typeface="Times New Roman" panose="02020603050405020304" pitchFamily="18" charset="0"/>
                <a:ea typeface="Times New Roman" panose="02020603050405020304" pitchFamily="18" charset="0"/>
              </a:rPr>
              <a:t>. При цьому під дією вантажу </a:t>
            </a:r>
            <a:r>
              <a:rPr lang="uk-UA" sz="2000" i="1" dirty="0">
                <a:solidFill>
                  <a:srgbClr val="663300"/>
                </a:solidFill>
                <a:effectLst/>
                <a:latin typeface="Times New Roman" panose="02020603050405020304" pitchFamily="18" charset="0"/>
                <a:ea typeface="Times New Roman" panose="02020603050405020304" pitchFamily="18" charset="0"/>
              </a:rPr>
              <a:t>14</a:t>
            </a:r>
            <a:r>
              <a:rPr lang="uk-UA" sz="2000" dirty="0">
                <a:solidFill>
                  <a:srgbClr val="663300"/>
                </a:solidFill>
                <a:effectLst/>
                <a:latin typeface="Times New Roman" panose="02020603050405020304" pitchFamily="18" charset="0"/>
                <a:ea typeface="Times New Roman" panose="02020603050405020304" pitchFamily="18" charset="0"/>
              </a:rPr>
              <a:t> настає другий ступінь гальмування. </a:t>
            </a:r>
            <a:r>
              <a:rPr lang="uk-UA" sz="2000" dirty="0" err="1">
                <a:solidFill>
                  <a:srgbClr val="663300"/>
                </a:solidFill>
                <a:effectLst/>
                <a:latin typeface="Times New Roman" panose="02020603050405020304" pitchFamily="18" charset="0"/>
                <a:ea typeface="Times New Roman" panose="02020603050405020304" pitchFamily="18" charset="0"/>
              </a:rPr>
              <a:t>Відгальмовування</a:t>
            </a:r>
            <a:r>
              <a:rPr lang="uk-UA" sz="2000" dirty="0">
                <a:solidFill>
                  <a:srgbClr val="663300"/>
                </a:solidFill>
                <a:effectLst/>
                <a:latin typeface="Times New Roman" panose="02020603050405020304" pitchFamily="18" charset="0"/>
                <a:ea typeface="Times New Roman" panose="02020603050405020304" pitchFamily="18" charset="0"/>
              </a:rPr>
              <a:t> досягається впуском стисненого повітря в циліндр </a:t>
            </a:r>
            <a:r>
              <a:rPr lang="uk-UA" sz="2000" i="1" dirty="0">
                <a:solidFill>
                  <a:srgbClr val="663300"/>
                </a:solidFill>
                <a:effectLst/>
                <a:latin typeface="Times New Roman" panose="02020603050405020304" pitchFamily="18" charset="0"/>
                <a:ea typeface="Times New Roman" panose="02020603050405020304" pitchFamily="18" charset="0"/>
              </a:rPr>
              <a:t>2</a:t>
            </a:r>
            <a:r>
              <a:rPr lang="uk-UA" sz="2000" dirty="0">
                <a:solidFill>
                  <a:srgbClr val="663300"/>
                </a:solidFill>
                <a:effectLst/>
                <a:latin typeface="Times New Roman" panose="02020603050405020304" pitchFamily="18" charset="0"/>
                <a:ea typeface="Times New Roman" panose="02020603050405020304" pitchFamily="18" charset="0"/>
              </a:rPr>
              <a:t>, отчий вантаж </a:t>
            </a:r>
            <a:r>
              <a:rPr lang="uk-UA" sz="2000" i="1" dirty="0">
                <a:solidFill>
                  <a:srgbClr val="663300"/>
                </a:solidFill>
                <a:effectLst/>
                <a:latin typeface="Times New Roman" panose="02020603050405020304" pitchFamily="18" charset="0"/>
                <a:ea typeface="Times New Roman" panose="02020603050405020304" pitchFamily="18" charset="0"/>
              </a:rPr>
              <a:t>14</a:t>
            </a:r>
            <a:r>
              <a:rPr lang="uk-UA" sz="2000" dirty="0">
                <a:solidFill>
                  <a:srgbClr val="663300"/>
                </a:solidFill>
                <a:effectLst/>
                <a:latin typeface="Times New Roman" panose="02020603050405020304" pitchFamily="18" charset="0"/>
                <a:ea typeface="Times New Roman" panose="02020603050405020304" pitchFamily="18" charset="0"/>
              </a:rPr>
              <a:t> піднімається вгору</a:t>
            </a:r>
            <a:endParaRPr lang="uk-UA" sz="2000" dirty="0">
              <a:solidFill>
                <a:srgbClr val="663300"/>
              </a:solidFill>
            </a:endParaRPr>
          </a:p>
        </p:txBody>
      </p:sp>
      <p:pic>
        <p:nvPicPr>
          <p:cNvPr id="14" name="Рисунок 13">
            <a:extLst>
              <a:ext uri="{FF2B5EF4-FFF2-40B4-BE49-F238E27FC236}">
                <a16:creationId xmlns="" xmlns:a16="http://schemas.microsoft.com/office/drawing/2014/main" id="{7C7682E4-C7D8-4564-B811-4506441EDB75}"/>
              </a:ext>
            </a:extLst>
          </p:cNvPr>
          <p:cNvPicPr/>
          <p:nvPr/>
        </p:nvPicPr>
        <p:blipFill>
          <a:blip r:embed="rId2" cstate="print"/>
          <a:srcRect/>
          <a:stretch>
            <a:fillRect/>
          </a:stretch>
        </p:blipFill>
        <p:spPr bwMode="auto">
          <a:xfrm>
            <a:off x="106494" y="174966"/>
            <a:ext cx="4001272" cy="5044148"/>
          </a:xfrm>
          <a:prstGeom prst="rect">
            <a:avLst/>
          </a:prstGeom>
          <a:noFill/>
          <a:ln w="9525">
            <a:noFill/>
            <a:miter lim="800000"/>
            <a:headEnd/>
            <a:tailEnd/>
          </a:ln>
        </p:spPr>
      </p:pic>
    </p:spTree>
    <p:extLst>
      <p:ext uri="{BB962C8B-B14F-4D97-AF65-F5344CB8AC3E}">
        <p14:creationId xmlns="" xmlns:p14="http://schemas.microsoft.com/office/powerpoint/2010/main" val="12303518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4">
            <a:extLst>
              <a:ext uri="{FF2B5EF4-FFF2-40B4-BE49-F238E27FC236}">
                <a16:creationId xmlns="" xmlns:a16="http://schemas.microsoft.com/office/drawing/2014/main" id="{C3F0045D-3DCF-446B-B78C-9B42A19629D8}"/>
              </a:ext>
            </a:extLst>
          </p:cNvPr>
          <p:cNvPicPr>
            <a:picLocks noGrp="1" noChangeAspect="1"/>
          </p:cNvPicPr>
          <p:nvPr>
            <p:ph idx="1"/>
          </p:nvPr>
        </p:nvPicPr>
        <p:blipFill>
          <a:blip r:embed="rId2"/>
          <a:stretch>
            <a:fillRect/>
          </a:stretch>
        </p:blipFill>
        <p:spPr>
          <a:xfrm>
            <a:off x="9228406" y="4017240"/>
            <a:ext cx="2963594" cy="1972016"/>
          </a:xfrm>
        </p:spPr>
      </p:pic>
      <p:pic>
        <p:nvPicPr>
          <p:cNvPr id="5" name="Рисунок 4">
            <a:extLst>
              <a:ext uri="{FF2B5EF4-FFF2-40B4-BE49-F238E27FC236}">
                <a16:creationId xmlns="" xmlns:a16="http://schemas.microsoft.com/office/drawing/2014/main" id="{1D2CBC41-126B-47D3-9D79-87E17B5FA002}"/>
              </a:ext>
            </a:extLst>
          </p:cNvPr>
          <p:cNvPicPr/>
          <p:nvPr/>
        </p:nvPicPr>
        <p:blipFill>
          <a:blip r:embed="rId3" cstate="print"/>
          <a:srcRect/>
          <a:stretch>
            <a:fillRect/>
          </a:stretch>
        </p:blipFill>
        <p:spPr bwMode="auto">
          <a:xfrm>
            <a:off x="8110024" y="323921"/>
            <a:ext cx="2236763" cy="4551678"/>
          </a:xfrm>
          <a:prstGeom prst="rect">
            <a:avLst/>
          </a:prstGeom>
          <a:noFill/>
          <a:ln w="9525">
            <a:noFill/>
            <a:miter lim="800000"/>
            <a:headEnd/>
            <a:tailEnd/>
          </a:ln>
        </p:spPr>
      </p:pic>
      <p:sp>
        <p:nvSpPr>
          <p:cNvPr id="7" name="TextBox 6">
            <a:extLst>
              <a:ext uri="{FF2B5EF4-FFF2-40B4-BE49-F238E27FC236}">
                <a16:creationId xmlns="" xmlns:a16="http://schemas.microsoft.com/office/drawing/2014/main" id="{B204E2CA-50B0-4118-AD45-0BA610A9AA29}"/>
              </a:ext>
            </a:extLst>
          </p:cNvPr>
          <p:cNvSpPr txBox="1"/>
          <p:nvPr/>
        </p:nvSpPr>
        <p:spPr>
          <a:xfrm>
            <a:off x="239152" y="323921"/>
            <a:ext cx="7751298" cy="5324535"/>
          </a:xfrm>
          <a:prstGeom prst="rect">
            <a:avLst/>
          </a:prstGeom>
          <a:noFill/>
        </p:spPr>
        <p:txBody>
          <a:bodyPr wrap="square">
            <a:spAutoFit/>
          </a:bodyPr>
          <a:lstStyle/>
          <a:p>
            <a:pPr indent="457200" algn="just"/>
            <a:r>
              <a:rPr lang="uk-UA" sz="2000" b="1" dirty="0">
                <a:solidFill>
                  <a:srgbClr val="663300"/>
                </a:solidFill>
                <a:effectLst/>
                <a:latin typeface="Times New Roman" panose="02020603050405020304" pitchFamily="18" charset="0"/>
                <a:ea typeface="Times New Roman" panose="02020603050405020304" pitchFamily="18" charset="0"/>
              </a:rPr>
              <a:t>Гальма з пружинним пневматичним вантажним приводом</a:t>
            </a:r>
            <a:r>
              <a:rPr lang="uk-UA" sz="2000" dirty="0">
                <a:solidFill>
                  <a:srgbClr val="663300"/>
                </a:solidFill>
                <a:effectLst/>
                <a:latin typeface="Times New Roman" panose="02020603050405020304" pitchFamily="18" charset="0"/>
                <a:ea typeface="Times New Roman" panose="02020603050405020304" pitchFamily="18" charset="0"/>
              </a:rPr>
              <a:t>, яке має порівняно маленькі розміри в плані (рис. 67), застосовується на багатоканатних та нових </a:t>
            </a:r>
            <a:r>
              <a:rPr lang="uk-UA" sz="2000" dirty="0" err="1">
                <a:solidFill>
                  <a:srgbClr val="663300"/>
                </a:solidFill>
                <a:effectLst/>
                <a:latin typeface="Times New Roman" panose="02020603050405020304" pitchFamily="18" charset="0"/>
                <a:ea typeface="Times New Roman" panose="02020603050405020304" pitchFamily="18" charset="0"/>
              </a:rPr>
              <a:t>одноканатних</a:t>
            </a:r>
            <a:r>
              <a:rPr lang="uk-UA" sz="2000" dirty="0">
                <a:solidFill>
                  <a:srgbClr val="663300"/>
                </a:solidFill>
                <a:effectLst/>
                <a:latin typeface="Times New Roman" panose="02020603050405020304" pitchFamily="18" charset="0"/>
                <a:ea typeface="Times New Roman" panose="02020603050405020304" pitchFamily="18" charset="0"/>
              </a:rPr>
              <a:t> середніх підйомних машинах. Пружинний блок 1 з допомогою тяги </a:t>
            </a:r>
            <a:r>
              <a:rPr lang="uk-UA" sz="2000" i="1" dirty="0">
                <a:solidFill>
                  <a:srgbClr val="663300"/>
                </a:solidFill>
                <a:effectLst/>
                <a:latin typeface="Times New Roman" panose="02020603050405020304" pitchFamily="18" charset="0"/>
                <a:ea typeface="Times New Roman" panose="02020603050405020304" pitchFamily="18" charset="0"/>
              </a:rPr>
              <a:t>2</a:t>
            </a:r>
            <a:r>
              <a:rPr lang="uk-UA" sz="2000" dirty="0">
                <a:solidFill>
                  <a:srgbClr val="663300"/>
                </a:solidFill>
                <a:effectLst/>
                <a:latin typeface="Times New Roman" panose="02020603050405020304" pitchFamily="18" charset="0"/>
                <a:ea typeface="Times New Roman" panose="02020603050405020304" pitchFamily="18" charset="0"/>
              </a:rPr>
              <a:t> діє кутовий важіль виконавчого органу. Циліндр</a:t>
            </a:r>
            <a:r>
              <a:rPr lang="uk-UA" sz="2000" i="1" dirty="0">
                <a:solidFill>
                  <a:srgbClr val="663300"/>
                </a:solidFill>
                <a:effectLst/>
                <a:latin typeface="Times New Roman" panose="02020603050405020304" pitchFamily="18" charset="0"/>
                <a:ea typeface="Times New Roman" panose="02020603050405020304" pitchFamily="18" charset="0"/>
              </a:rPr>
              <a:t> 3 </a:t>
            </a:r>
            <a:r>
              <a:rPr lang="uk-UA" sz="2000" dirty="0">
                <a:solidFill>
                  <a:srgbClr val="663300"/>
                </a:solidFill>
                <a:effectLst/>
                <a:latin typeface="Times New Roman" panose="02020603050405020304" pitchFamily="18" charset="0"/>
                <a:ea typeface="Times New Roman" panose="02020603050405020304" pitchFamily="18" charset="0"/>
              </a:rPr>
              <a:t>робочі гальмування є одночасно поршнем циліндра </a:t>
            </a:r>
            <a:r>
              <a:rPr lang="uk-UA" sz="2000" i="1" dirty="0">
                <a:solidFill>
                  <a:srgbClr val="663300"/>
                </a:solidFill>
                <a:effectLst/>
                <a:latin typeface="Times New Roman" panose="02020603050405020304" pitchFamily="18" charset="0"/>
                <a:ea typeface="Times New Roman" panose="02020603050405020304" pitchFamily="18" charset="0"/>
              </a:rPr>
              <a:t>4 </a:t>
            </a:r>
            <a:r>
              <a:rPr lang="uk-UA" sz="2000" dirty="0">
                <a:solidFill>
                  <a:srgbClr val="663300"/>
                </a:solidFill>
                <a:effectLst/>
                <a:latin typeface="Times New Roman" panose="02020603050405020304" pitchFamily="18" charset="0"/>
                <a:ea typeface="Times New Roman" panose="02020603050405020304" pitchFamily="18" charset="0"/>
              </a:rPr>
              <a:t>запобіжні гальмування. До нього підвішені вантажі</a:t>
            </a:r>
            <a:r>
              <a:rPr lang="uk-UA" sz="2000" i="1" dirty="0">
                <a:solidFill>
                  <a:srgbClr val="663300"/>
                </a:solidFill>
                <a:effectLst/>
                <a:latin typeface="Times New Roman" panose="02020603050405020304" pitchFamily="18" charset="0"/>
                <a:ea typeface="Times New Roman" panose="02020603050405020304" pitchFamily="18" charset="0"/>
              </a:rPr>
              <a:t> 5</a:t>
            </a:r>
            <a:r>
              <a:rPr lang="uk-UA" sz="2000" dirty="0">
                <a:solidFill>
                  <a:srgbClr val="663300"/>
                </a:solidFill>
                <a:effectLst/>
                <a:latin typeface="Times New Roman" panose="02020603050405020304" pitchFamily="18" charset="0"/>
                <a:ea typeface="Times New Roman" panose="02020603050405020304" pitchFamily="18" charset="0"/>
              </a:rPr>
              <a:t>. У розгальмованому стані обидва циліндри заповнені повітрям, завдяки чому пружини в блоці 1 містяться у вихідному стислому стані. При робочому гальмуванні з циліндра</a:t>
            </a:r>
            <a:r>
              <a:rPr lang="uk-UA" sz="2000" i="1" dirty="0">
                <a:solidFill>
                  <a:srgbClr val="663300"/>
                </a:solidFill>
                <a:effectLst/>
                <a:latin typeface="Times New Roman" panose="02020603050405020304" pitchFamily="18" charset="0"/>
                <a:ea typeface="Times New Roman" panose="02020603050405020304" pitchFamily="18" charset="0"/>
              </a:rPr>
              <a:t> 3</a:t>
            </a:r>
            <a:r>
              <a:rPr lang="uk-UA" sz="2000" dirty="0">
                <a:solidFill>
                  <a:srgbClr val="663300"/>
                </a:solidFill>
                <a:effectLst/>
                <a:latin typeface="Times New Roman" panose="02020603050405020304" pitchFamily="18" charset="0"/>
                <a:ea typeface="Times New Roman" panose="02020603050405020304" pitchFamily="18" charset="0"/>
              </a:rPr>
              <a:t> повітря випускається і гальмування здійснюється дією пружин, що розтискуються на виконавчий орган. При запобіжному гальмуванні повітря одночасно випускається з циліндрів </a:t>
            </a:r>
            <a:r>
              <a:rPr lang="uk-UA" sz="2000" i="1" dirty="0">
                <a:solidFill>
                  <a:srgbClr val="663300"/>
                </a:solidFill>
                <a:effectLst/>
                <a:latin typeface="Times New Roman" panose="02020603050405020304" pitchFamily="18" charset="0"/>
                <a:ea typeface="Times New Roman" panose="02020603050405020304" pitchFamily="18" charset="0"/>
              </a:rPr>
              <a:t>3</a:t>
            </a:r>
            <a:r>
              <a:rPr lang="uk-UA" sz="2000" dirty="0">
                <a:solidFill>
                  <a:srgbClr val="663300"/>
                </a:solidFill>
                <a:effectLst/>
                <a:latin typeface="Times New Roman" panose="02020603050405020304" pitchFamily="18" charset="0"/>
                <a:ea typeface="Times New Roman" panose="02020603050405020304" pitchFamily="18" charset="0"/>
              </a:rPr>
              <a:t> і </a:t>
            </a:r>
            <a:r>
              <a:rPr lang="uk-UA" sz="2000" i="1" dirty="0">
                <a:solidFill>
                  <a:srgbClr val="663300"/>
                </a:solidFill>
                <a:effectLst/>
                <a:latin typeface="Times New Roman" panose="02020603050405020304" pitchFamily="18" charset="0"/>
                <a:ea typeface="Times New Roman" panose="02020603050405020304" pitchFamily="18" charset="0"/>
              </a:rPr>
              <a:t>4</a:t>
            </a:r>
            <a:r>
              <a:rPr lang="uk-UA" sz="2000" dirty="0">
                <a:solidFill>
                  <a:srgbClr val="663300"/>
                </a:solidFill>
                <a:effectLst/>
                <a:latin typeface="Times New Roman" panose="02020603050405020304" pitchFamily="18" charset="0"/>
                <a:ea typeface="Times New Roman" panose="02020603050405020304" pitchFamily="18" charset="0"/>
              </a:rPr>
              <a:t>. При цьому початкове зусилля на виконавчий орган створюється пружинним блоком, а потім під дією вантажів 5 опускається поршень 3. Пружини при цьому ще більше розгоряються, зусилля, яке розвивається приводом, збільшується до максимальної величині. Так забезпечується двоступінчасте запобіжне гальмування.</a:t>
            </a:r>
          </a:p>
        </p:txBody>
      </p:sp>
    </p:spTree>
    <p:extLst>
      <p:ext uri="{BB962C8B-B14F-4D97-AF65-F5344CB8AC3E}">
        <p14:creationId xmlns="" xmlns:p14="http://schemas.microsoft.com/office/powerpoint/2010/main" val="37654927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 xmlns:a16="http://schemas.microsoft.com/office/drawing/2014/main" id="{B323891E-10C0-49CA-A339-56E042135981}"/>
              </a:ext>
            </a:extLst>
          </p:cNvPr>
          <p:cNvPicPr>
            <a:picLocks noChangeAspect="1"/>
          </p:cNvPicPr>
          <p:nvPr/>
        </p:nvPicPr>
        <p:blipFill rotWithShape="1">
          <a:blip r:embed="rId2"/>
          <a:srcRect t="18257" b="16923"/>
          <a:stretch/>
        </p:blipFill>
        <p:spPr>
          <a:xfrm>
            <a:off x="8890782" y="2832254"/>
            <a:ext cx="3186724" cy="3104312"/>
          </a:xfrm>
          <a:prstGeom prst="rect">
            <a:avLst/>
          </a:prstGeom>
        </p:spPr>
      </p:pic>
      <p:sp>
        <p:nvSpPr>
          <p:cNvPr id="13" name="TextBox 12">
            <a:extLst>
              <a:ext uri="{FF2B5EF4-FFF2-40B4-BE49-F238E27FC236}">
                <a16:creationId xmlns="" xmlns:a16="http://schemas.microsoft.com/office/drawing/2014/main" id="{E8190D21-ECDA-4D1D-9950-4CCA24C1BE9A}"/>
              </a:ext>
            </a:extLst>
          </p:cNvPr>
          <p:cNvSpPr txBox="1"/>
          <p:nvPr/>
        </p:nvSpPr>
        <p:spPr>
          <a:xfrm>
            <a:off x="114493" y="137093"/>
            <a:ext cx="5507455" cy="5632311"/>
          </a:xfrm>
          <a:prstGeom prst="rect">
            <a:avLst/>
          </a:prstGeom>
          <a:noFill/>
        </p:spPr>
        <p:txBody>
          <a:bodyPr wrap="square">
            <a:spAutoFit/>
          </a:bodyPr>
          <a:lstStyle/>
          <a:p>
            <a:pPr indent="457200" algn="just"/>
            <a:r>
              <a:rPr lang="uk-UA" sz="2000" b="1" dirty="0">
                <a:solidFill>
                  <a:srgbClr val="663300"/>
                </a:solidFill>
                <a:effectLst/>
                <a:latin typeface="Times New Roman" panose="02020603050405020304" pitchFamily="18" charset="0"/>
                <a:ea typeface="Times New Roman" panose="02020603050405020304" pitchFamily="18" charset="0"/>
              </a:rPr>
              <a:t>Гальма з пружинними пневматичними </a:t>
            </a:r>
            <a:r>
              <a:rPr lang="uk-UA" sz="2000" b="1" dirty="0" err="1">
                <a:solidFill>
                  <a:srgbClr val="663300"/>
                </a:solidFill>
                <a:effectLst/>
                <a:latin typeface="Times New Roman" panose="02020603050405020304" pitchFamily="18" charset="0"/>
                <a:ea typeface="Times New Roman" panose="02020603050405020304" pitchFamily="18" charset="0"/>
              </a:rPr>
              <a:t>безвантажними</a:t>
            </a:r>
            <a:r>
              <a:rPr lang="uk-UA" sz="2000" b="1" dirty="0">
                <a:solidFill>
                  <a:srgbClr val="663300"/>
                </a:solidFill>
                <a:effectLst/>
                <a:latin typeface="Times New Roman" panose="02020603050405020304" pitchFamily="18" charset="0"/>
                <a:ea typeface="Times New Roman" panose="02020603050405020304" pitchFamily="18" charset="0"/>
              </a:rPr>
              <a:t> приводами </a:t>
            </a:r>
            <a:r>
              <a:rPr lang="uk-UA" sz="2000" dirty="0">
                <a:solidFill>
                  <a:srgbClr val="663300"/>
                </a:solidFill>
                <a:effectLst/>
                <a:latin typeface="Times New Roman" panose="02020603050405020304" pitchFamily="18" charset="0"/>
                <a:ea typeface="Times New Roman" panose="02020603050405020304" pitchFamily="18" charset="0"/>
              </a:rPr>
              <a:t>застосовують у багатоканатній підйомній машині ЦШ 5х8, а також на деяких підйомних середніх машинах з циліндричними барабанами. Привід (рис. 68) складається з пружинного блоку </a:t>
            </a:r>
            <a:r>
              <a:rPr lang="uk-UA" sz="2000" i="1" dirty="0">
                <a:solidFill>
                  <a:srgbClr val="663300"/>
                </a:solidFill>
                <a:effectLst/>
                <a:latin typeface="Times New Roman" panose="02020603050405020304" pitchFamily="18" charset="0"/>
                <a:ea typeface="Times New Roman" panose="02020603050405020304" pitchFamily="18" charset="0"/>
              </a:rPr>
              <a:t>2</a:t>
            </a:r>
            <a:r>
              <a:rPr lang="uk-UA" sz="2000" dirty="0">
                <a:solidFill>
                  <a:srgbClr val="663300"/>
                </a:solidFill>
                <a:effectLst/>
                <a:latin typeface="Times New Roman" panose="02020603050405020304" pitchFamily="18" charset="0"/>
                <a:ea typeface="Times New Roman" panose="02020603050405020304" pitchFamily="18" charset="0"/>
              </a:rPr>
              <a:t>. циліндра </a:t>
            </a:r>
            <a:r>
              <a:rPr lang="uk-UA" sz="2000" i="1" dirty="0">
                <a:solidFill>
                  <a:srgbClr val="663300"/>
                </a:solidFill>
                <a:effectLst/>
                <a:latin typeface="Times New Roman" panose="02020603050405020304" pitchFamily="18" charset="0"/>
                <a:ea typeface="Times New Roman" panose="02020603050405020304" pitchFamily="18" charset="0"/>
              </a:rPr>
              <a:t>5 </a:t>
            </a:r>
            <a:r>
              <a:rPr lang="uk-UA" sz="2000" dirty="0">
                <a:solidFill>
                  <a:srgbClr val="663300"/>
                </a:solidFill>
                <a:effectLst/>
                <a:latin typeface="Times New Roman" panose="02020603050405020304" pitchFamily="18" charset="0"/>
                <a:ea typeface="Times New Roman" panose="02020603050405020304" pitchFamily="18" charset="0"/>
              </a:rPr>
              <a:t>і поршня</a:t>
            </a:r>
            <a:r>
              <a:rPr lang="uk-UA" sz="2000" i="1" dirty="0">
                <a:solidFill>
                  <a:srgbClr val="663300"/>
                </a:solidFill>
                <a:effectLst/>
                <a:latin typeface="Times New Roman" panose="02020603050405020304" pitchFamily="18" charset="0"/>
                <a:ea typeface="Times New Roman" panose="02020603050405020304" pitchFamily="18" charset="0"/>
              </a:rPr>
              <a:t> 6</a:t>
            </a:r>
            <a:r>
              <a:rPr lang="uk-UA" sz="2000" dirty="0">
                <a:solidFill>
                  <a:srgbClr val="663300"/>
                </a:solidFill>
                <a:effectLst/>
                <a:latin typeface="Times New Roman" panose="02020603050405020304" pitchFamily="18" charset="0"/>
                <a:ea typeface="Times New Roman" panose="02020603050405020304" pitchFamily="18" charset="0"/>
              </a:rPr>
              <a:t> зі штоком </a:t>
            </a:r>
            <a:r>
              <a:rPr lang="uk-UA" sz="2000" i="1" dirty="0">
                <a:solidFill>
                  <a:srgbClr val="663300"/>
                </a:solidFill>
                <a:effectLst/>
                <a:latin typeface="Times New Roman" panose="02020603050405020304" pitchFamily="18" charset="0"/>
                <a:ea typeface="Times New Roman" panose="02020603050405020304" pitchFamily="18" charset="0"/>
              </a:rPr>
              <a:t>4</a:t>
            </a:r>
            <a:r>
              <a:rPr lang="uk-UA" sz="2000" dirty="0">
                <a:solidFill>
                  <a:srgbClr val="663300"/>
                </a:solidFill>
                <a:effectLst/>
                <a:latin typeface="Times New Roman" panose="02020603050405020304" pitchFamily="18" charset="0"/>
                <a:ea typeface="Times New Roman" panose="02020603050405020304" pitchFamily="18" charset="0"/>
              </a:rPr>
              <a:t>. Шток зв'язаний з тягою </a:t>
            </a:r>
            <a:r>
              <a:rPr lang="uk-UA" sz="2000" i="1" dirty="0">
                <a:solidFill>
                  <a:srgbClr val="663300"/>
                </a:solidFill>
                <a:effectLst/>
                <a:latin typeface="Times New Roman" panose="02020603050405020304" pitchFamily="18" charset="0"/>
                <a:ea typeface="Times New Roman" panose="02020603050405020304" pitchFamily="18" charset="0"/>
              </a:rPr>
              <a:t>1</a:t>
            </a:r>
            <a:r>
              <a:rPr lang="uk-UA" sz="2000" dirty="0">
                <a:solidFill>
                  <a:srgbClr val="663300"/>
                </a:solidFill>
                <a:effectLst/>
                <a:latin typeface="Times New Roman" panose="02020603050405020304" pitchFamily="18" charset="0"/>
                <a:ea typeface="Times New Roman" panose="02020603050405020304" pitchFamily="18" charset="0"/>
              </a:rPr>
              <a:t>, з'єднаної з кутовим важелем гальма. При подачі стисненого повітря циліндр поршень піднімається вгору і через шток впливає на опорний диск</a:t>
            </a:r>
            <a:r>
              <a:rPr lang="uk-UA" sz="2000" i="1" dirty="0">
                <a:solidFill>
                  <a:srgbClr val="663300"/>
                </a:solidFill>
                <a:effectLst/>
                <a:latin typeface="Times New Roman" panose="02020603050405020304" pitchFamily="18" charset="0"/>
                <a:ea typeface="Times New Roman" panose="02020603050405020304" pitchFamily="18" charset="0"/>
              </a:rPr>
              <a:t> 3</a:t>
            </a:r>
            <a:r>
              <a:rPr lang="uk-UA" sz="2000" dirty="0">
                <a:solidFill>
                  <a:srgbClr val="663300"/>
                </a:solidFill>
                <a:effectLst/>
                <a:latin typeface="Times New Roman" panose="02020603050405020304" pitchFamily="18" charset="0"/>
                <a:ea typeface="Times New Roman" panose="02020603050405020304" pitchFamily="18" charset="0"/>
              </a:rPr>
              <a:t>, стискаючи пружинний блок. Тяга </a:t>
            </a:r>
            <a:r>
              <a:rPr lang="uk-UA" sz="2000" i="1" dirty="0">
                <a:solidFill>
                  <a:srgbClr val="663300"/>
                </a:solidFill>
                <a:effectLst/>
                <a:latin typeface="Times New Roman" panose="02020603050405020304" pitchFamily="18" charset="0"/>
                <a:ea typeface="Times New Roman" panose="02020603050405020304" pitchFamily="18" charset="0"/>
              </a:rPr>
              <a:t>1 </a:t>
            </a:r>
            <a:r>
              <a:rPr lang="uk-UA" sz="2000" dirty="0">
                <a:solidFill>
                  <a:srgbClr val="663300"/>
                </a:solidFill>
                <a:effectLst/>
                <a:latin typeface="Times New Roman" panose="02020603050405020304" pitchFamily="18" charset="0"/>
                <a:ea typeface="Times New Roman" panose="02020603050405020304" pitchFamily="18" charset="0"/>
              </a:rPr>
              <a:t>при цьому, переміщуючи нагору, через кутовий важіль розгальмовує машину. При випуску повітря з циліндра стислі пружини переміщують опорний диск </a:t>
            </a:r>
            <a:r>
              <a:rPr lang="uk-UA" sz="2000" i="1" dirty="0">
                <a:solidFill>
                  <a:srgbClr val="663300"/>
                </a:solidFill>
                <a:effectLst/>
                <a:latin typeface="Times New Roman" panose="02020603050405020304" pitchFamily="18" charset="0"/>
                <a:ea typeface="Times New Roman" panose="02020603050405020304" pitchFamily="18" charset="0"/>
              </a:rPr>
              <a:t>3</a:t>
            </a:r>
            <a:r>
              <a:rPr lang="uk-UA" sz="2000" dirty="0">
                <a:solidFill>
                  <a:srgbClr val="663300"/>
                </a:solidFill>
                <a:effectLst/>
                <a:latin typeface="Times New Roman" panose="02020603050405020304" pitchFamily="18" charset="0"/>
                <a:ea typeface="Times New Roman" panose="02020603050405020304" pitchFamily="18" charset="0"/>
              </a:rPr>
              <a:t> разом з поршнем </a:t>
            </a:r>
            <a:r>
              <a:rPr lang="uk-UA" sz="2000" i="1" dirty="0">
                <a:solidFill>
                  <a:srgbClr val="663300"/>
                </a:solidFill>
                <a:effectLst/>
                <a:latin typeface="Times New Roman" panose="02020603050405020304" pitchFamily="18" charset="0"/>
                <a:ea typeface="Times New Roman" panose="02020603050405020304" pitchFamily="18" charset="0"/>
              </a:rPr>
              <a:t>6</a:t>
            </a:r>
            <a:r>
              <a:rPr lang="uk-UA" sz="2000" dirty="0">
                <a:solidFill>
                  <a:srgbClr val="663300"/>
                </a:solidFill>
                <a:effectLst/>
                <a:latin typeface="Times New Roman" panose="02020603050405020304" pitchFamily="18" charset="0"/>
                <a:ea typeface="Times New Roman" panose="02020603050405020304" pitchFamily="18" charset="0"/>
              </a:rPr>
              <a:t>. Останній передає зусилля на тягу</a:t>
            </a:r>
            <a:r>
              <a:rPr lang="uk-UA" sz="2000" i="1" dirty="0">
                <a:solidFill>
                  <a:srgbClr val="663300"/>
                </a:solidFill>
                <a:effectLst/>
                <a:latin typeface="Times New Roman" panose="02020603050405020304" pitchFamily="18" charset="0"/>
                <a:ea typeface="Times New Roman" panose="02020603050405020304" pitchFamily="18" charset="0"/>
              </a:rPr>
              <a:t> 1</a:t>
            </a:r>
            <a:r>
              <a:rPr lang="uk-UA" sz="2000" dirty="0">
                <a:solidFill>
                  <a:srgbClr val="663300"/>
                </a:solidFill>
                <a:effectLst/>
                <a:latin typeface="Times New Roman" panose="02020603050405020304" pitchFamily="18" charset="0"/>
                <a:ea typeface="Times New Roman" panose="02020603050405020304" pitchFamily="18" charset="0"/>
              </a:rPr>
              <a:t> і через неї - виконавчий орган гальма, викликаючи загальмовування машини.</a:t>
            </a:r>
          </a:p>
        </p:txBody>
      </p:sp>
      <p:pic>
        <p:nvPicPr>
          <p:cNvPr id="14" name="Рисунок 13">
            <a:extLst>
              <a:ext uri="{FF2B5EF4-FFF2-40B4-BE49-F238E27FC236}">
                <a16:creationId xmlns="" xmlns:a16="http://schemas.microsoft.com/office/drawing/2014/main" id="{F2F82C55-6E64-4498-8717-92E6FA0E4C38}"/>
              </a:ext>
            </a:extLst>
          </p:cNvPr>
          <p:cNvPicPr/>
          <p:nvPr/>
        </p:nvPicPr>
        <p:blipFill>
          <a:blip r:embed="rId3" cstate="print"/>
          <a:srcRect/>
          <a:stretch>
            <a:fillRect/>
          </a:stretch>
        </p:blipFill>
        <p:spPr bwMode="auto">
          <a:xfrm>
            <a:off x="5621949" y="137093"/>
            <a:ext cx="2673741" cy="5799473"/>
          </a:xfrm>
          <a:prstGeom prst="rect">
            <a:avLst/>
          </a:prstGeom>
          <a:noFill/>
          <a:ln w="9525">
            <a:noFill/>
            <a:miter lim="800000"/>
            <a:headEnd/>
            <a:tailEnd/>
          </a:ln>
        </p:spPr>
      </p:pic>
    </p:spTree>
    <p:extLst>
      <p:ext uri="{BB962C8B-B14F-4D97-AF65-F5344CB8AC3E}">
        <p14:creationId xmlns="" xmlns:p14="http://schemas.microsoft.com/office/powerpoint/2010/main" val="26766831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74F21A17-3772-4519-B5AD-17AD8D53B7E2}"/>
              </a:ext>
            </a:extLst>
          </p:cNvPr>
          <p:cNvSpPr txBox="1"/>
          <p:nvPr/>
        </p:nvSpPr>
        <p:spPr>
          <a:xfrm>
            <a:off x="497058" y="212583"/>
            <a:ext cx="11197884" cy="1631216"/>
          </a:xfrm>
          <a:prstGeom prst="rect">
            <a:avLst/>
          </a:prstGeom>
          <a:noFill/>
        </p:spPr>
        <p:txBody>
          <a:bodyPr wrap="square">
            <a:spAutoFit/>
          </a:bodyPr>
          <a:lstStyle/>
          <a:p>
            <a:pPr indent="449580" algn="just"/>
            <a:r>
              <a:rPr lang="uk-UA" sz="2000" b="1" spc="260" dirty="0">
                <a:solidFill>
                  <a:srgbClr val="663300"/>
                </a:solidFill>
                <a:effectLst/>
                <a:latin typeface="Times New Roman" panose="02020603050405020304" pitchFamily="18" charset="0"/>
                <a:ea typeface="Times New Roman" panose="02020603050405020304" pitchFamily="18" charset="0"/>
              </a:rPr>
              <a:t>Регулятори тиску </a:t>
            </a:r>
            <a:r>
              <a:rPr lang="uk-UA" sz="2000" dirty="0">
                <a:solidFill>
                  <a:srgbClr val="663300"/>
                </a:solidFill>
                <a:effectLst/>
                <a:latin typeface="Times New Roman" panose="02020603050405020304" pitchFamily="18" charset="0"/>
                <a:ea typeface="Times New Roman" panose="02020603050405020304" pitchFamily="18" charset="0"/>
              </a:rPr>
              <a:t>необхідні регулювання величини гальмівного моменту при робочому гальмуванні. Регулятори тиску РДУ призначені для місцевого, дистанційного та автоматичного управління гальмівними системами з пневматичними приводами всіх типів і можуть мати вертикальне (РДУ-1) горизонтальне (РДУ-2) виконання. У вибухобезпечному виконанні (РДВП) їх застосовують для гальм з вантажними та пружинними гідроприводами.</a:t>
            </a:r>
          </a:p>
        </p:txBody>
      </p:sp>
      <p:pic>
        <p:nvPicPr>
          <p:cNvPr id="6" name="Рисунок 5">
            <a:extLst>
              <a:ext uri="{FF2B5EF4-FFF2-40B4-BE49-F238E27FC236}">
                <a16:creationId xmlns="" xmlns:a16="http://schemas.microsoft.com/office/drawing/2014/main" id="{4FD75F73-A279-46F4-B979-DD7A34F5EF9E}"/>
              </a:ext>
            </a:extLst>
          </p:cNvPr>
          <p:cNvPicPr/>
          <p:nvPr/>
        </p:nvPicPr>
        <p:blipFill>
          <a:blip r:embed="rId2" cstate="print"/>
          <a:srcRect/>
          <a:stretch>
            <a:fillRect/>
          </a:stretch>
        </p:blipFill>
        <p:spPr bwMode="auto">
          <a:xfrm>
            <a:off x="8482817" y="2602523"/>
            <a:ext cx="3563425" cy="3281874"/>
          </a:xfrm>
          <a:prstGeom prst="rect">
            <a:avLst/>
          </a:prstGeom>
          <a:noFill/>
          <a:ln w="9525">
            <a:noFill/>
            <a:miter lim="800000"/>
            <a:headEnd/>
            <a:tailEnd/>
          </a:ln>
        </p:spPr>
      </p:pic>
      <p:sp>
        <p:nvSpPr>
          <p:cNvPr id="8" name="TextBox 7">
            <a:extLst>
              <a:ext uri="{FF2B5EF4-FFF2-40B4-BE49-F238E27FC236}">
                <a16:creationId xmlns="" xmlns:a16="http://schemas.microsoft.com/office/drawing/2014/main" id="{04EA1E11-0E54-41FC-8B7F-4AEE3D3458EA}"/>
              </a:ext>
            </a:extLst>
          </p:cNvPr>
          <p:cNvSpPr txBox="1"/>
          <p:nvPr/>
        </p:nvSpPr>
        <p:spPr>
          <a:xfrm>
            <a:off x="196946" y="1843799"/>
            <a:ext cx="8285871" cy="3970318"/>
          </a:xfrm>
          <a:prstGeom prst="rect">
            <a:avLst/>
          </a:prstGeom>
          <a:noFill/>
        </p:spPr>
        <p:txBody>
          <a:bodyPr wrap="square">
            <a:spAutoFit/>
          </a:bodyPr>
          <a:lstStyle/>
          <a:p>
            <a:pPr indent="457200" algn="just"/>
            <a:r>
              <a:rPr lang="uk-UA" sz="1800" dirty="0">
                <a:solidFill>
                  <a:srgbClr val="663300"/>
                </a:solidFill>
                <a:effectLst/>
                <a:latin typeface="Times New Roman" panose="02020603050405020304" pitchFamily="18" charset="0"/>
                <a:ea typeface="Times New Roman" panose="02020603050405020304" pitchFamily="18" charset="0"/>
              </a:rPr>
              <a:t>У регуляторі тиску РДУ стиснене повітря з повітрозбірника через фільтр 1 і отвір 2 подається в </a:t>
            </a:r>
            <a:r>
              <a:rPr lang="uk-UA" sz="1800" dirty="0" err="1">
                <a:solidFill>
                  <a:srgbClr val="663300"/>
                </a:solidFill>
                <a:effectLst/>
                <a:latin typeface="Times New Roman" panose="02020603050405020304" pitchFamily="18" charset="0"/>
                <a:ea typeface="Times New Roman" panose="02020603050405020304" pitchFamily="18" charset="0"/>
              </a:rPr>
              <a:t>надзолотникову</a:t>
            </a:r>
            <a:r>
              <a:rPr lang="uk-UA" sz="1800" dirty="0">
                <a:solidFill>
                  <a:srgbClr val="663300"/>
                </a:solidFill>
                <a:effectLst/>
                <a:latin typeface="Times New Roman" panose="02020603050405020304" pitchFamily="18" charset="0"/>
                <a:ea typeface="Times New Roman" panose="02020603050405020304" pitchFamily="18" charset="0"/>
              </a:rPr>
              <a:t> камеру управління 9. При гальмуванні збільшується струм у котушці електромагніту 8. </a:t>
            </a:r>
            <a:r>
              <a:rPr lang="uk-UA" sz="1800" dirty="0" err="1">
                <a:solidFill>
                  <a:srgbClr val="663300"/>
                </a:solidFill>
                <a:effectLst/>
                <a:latin typeface="Times New Roman" panose="02020603050405020304" pitchFamily="18" charset="0"/>
                <a:ea typeface="Times New Roman" panose="02020603050405020304" pitchFamily="18" charset="0"/>
              </a:rPr>
              <a:t>Підпружинений</a:t>
            </a:r>
            <a:r>
              <a:rPr lang="uk-UA" sz="1800" dirty="0">
                <a:solidFill>
                  <a:srgbClr val="663300"/>
                </a:solidFill>
                <a:effectLst/>
                <a:latin typeface="Times New Roman" panose="02020603050405020304" pitchFamily="18" charset="0"/>
                <a:ea typeface="Times New Roman" panose="02020603050405020304" pitchFamily="18" charset="0"/>
              </a:rPr>
              <a:t> сердечник 7, що є одночасно якорем електромагніту 8, перекриває в тому або іншому ступені (залежно від величини струму в котушці електромагніту 8) вихідний отвір сопла 4. Тиск у </a:t>
            </a:r>
            <a:r>
              <a:rPr lang="uk-UA" sz="1800" dirty="0" err="1">
                <a:solidFill>
                  <a:srgbClr val="663300"/>
                </a:solidFill>
                <a:effectLst/>
                <a:latin typeface="Times New Roman" panose="02020603050405020304" pitchFamily="18" charset="0"/>
                <a:ea typeface="Times New Roman" panose="02020603050405020304" pitchFamily="18" charset="0"/>
              </a:rPr>
              <a:t>надзолотниковій</a:t>
            </a:r>
            <a:r>
              <a:rPr lang="uk-UA" sz="1800" dirty="0">
                <a:solidFill>
                  <a:srgbClr val="663300"/>
                </a:solidFill>
                <a:effectLst/>
                <a:latin typeface="Times New Roman" panose="02020603050405020304" pitchFamily="18" charset="0"/>
                <a:ea typeface="Times New Roman" panose="02020603050405020304" pitchFamily="18" charset="0"/>
              </a:rPr>
              <a:t> камері 9 зростає, золотник 5 переміщається вниз, з'єднуючи повітрозбірник з циліндром робочого гальма (пряма перестановка золотника). Зі зростанням тиску в циліндрі зростає тиск у </a:t>
            </a:r>
            <a:r>
              <a:rPr lang="uk-UA" sz="1800" dirty="0" err="1">
                <a:solidFill>
                  <a:srgbClr val="663300"/>
                </a:solidFill>
                <a:effectLst/>
                <a:latin typeface="Times New Roman" panose="02020603050405020304" pitchFamily="18" charset="0"/>
                <a:ea typeface="Times New Roman" panose="02020603050405020304" pitchFamily="18" charset="0"/>
              </a:rPr>
              <a:t>підзолотниковій</a:t>
            </a:r>
            <a:r>
              <a:rPr lang="uk-UA" sz="1800" dirty="0">
                <a:solidFill>
                  <a:srgbClr val="663300"/>
                </a:solidFill>
                <a:effectLst/>
                <a:latin typeface="Times New Roman" panose="02020603050405020304" pitchFamily="18" charset="0"/>
                <a:ea typeface="Times New Roman" panose="02020603050405020304" pitchFamily="18" charset="0"/>
              </a:rPr>
              <a:t> камері 12, куди повітря потрапляє через отвір 10. При вирівнюванні тисків у </a:t>
            </a:r>
            <a:r>
              <a:rPr lang="uk-UA" sz="1800" dirty="0" err="1">
                <a:solidFill>
                  <a:srgbClr val="663300"/>
                </a:solidFill>
                <a:effectLst/>
                <a:latin typeface="Times New Roman" panose="02020603050405020304" pitchFamily="18" charset="0"/>
                <a:ea typeface="Times New Roman" panose="02020603050405020304" pitchFamily="18" charset="0"/>
              </a:rPr>
              <a:t>надзолотниковій</a:t>
            </a:r>
            <a:r>
              <a:rPr lang="uk-UA" sz="1800" dirty="0">
                <a:solidFill>
                  <a:srgbClr val="663300"/>
                </a:solidFill>
                <a:effectLst/>
                <a:latin typeface="Times New Roman" panose="02020603050405020304" pitchFamily="18" charset="0"/>
                <a:ea typeface="Times New Roman" panose="02020603050405020304" pitchFamily="18" charset="0"/>
              </a:rPr>
              <a:t> та </a:t>
            </a:r>
            <a:r>
              <a:rPr lang="uk-UA" sz="1800" dirty="0" err="1">
                <a:solidFill>
                  <a:srgbClr val="663300"/>
                </a:solidFill>
                <a:effectLst/>
                <a:latin typeface="Times New Roman" panose="02020603050405020304" pitchFamily="18" charset="0"/>
                <a:ea typeface="Times New Roman" panose="02020603050405020304" pitchFamily="18" charset="0"/>
              </a:rPr>
              <a:t>підзолотниковій</a:t>
            </a:r>
            <a:r>
              <a:rPr lang="uk-UA" sz="1800" dirty="0">
                <a:solidFill>
                  <a:srgbClr val="663300"/>
                </a:solidFill>
                <a:effectLst/>
                <a:latin typeface="Times New Roman" panose="02020603050405020304" pitchFamily="18" charset="0"/>
                <a:ea typeface="Times New Roman" panose="02020603050405020304" pitchFamily="18" charset="0"/>
              </a:rPr>
              <a:t> камерах золотник під дією пружини 11 повертається в нейтральне положення (зворотна перестановка золотника).</a:t>
            </a:r>
            <a:endParaRPr lang="uk-UA" sz="1200" dirty="0">
              <a:solidFill>
                <a:srgbClr val="663300"/>
              </a:solidFill>
              <a:effectLst/>
              <a:latin typeface="Times New Roman" panose="02020603050405020304" pitchFamily="18" charset="0"/>
              <a:ea typeface="Times New Roman" panose="02020603050405020304" pitchFamily="18" charset="0"/>
            </a:endParaRPr>
          </a:p>
          <a:p>
            <a:pPr indent="457200" algn="just"/>
            <a:r>
              <a:rPr lang="uk-UA" sz="1800" dirty="0">
                <a:solidFill>
                  <a:srgbClr val="663300"/>
                </a:solidFill>
                <a:effectLst/>
                <a:latin typeface="Times New Roman" panose="02020603050405020304" pitchFamily="18" charset="0"/>
                <a:ea typeface="Times New Roman" panose="02020603050405020304" pitchFamily="18" charset="0"/>
              </a:rPr>
              <a:t>При </a:t>
            </a:r>
            <a:r>
              <a:rPr lang="uk-UA" sz="1800" dirty="0" err="1">
                <a:solidFill>
                  <a:srgbClr val="663300"/>
                </a:solidFill>
                <a:effectLst/>
                <a:latin typeface="Times New Roman" panose="02020603050405020304" pitchFamily="18" charset="0"/>
                <a:ea typeface="Times New Roman" panose="02020603050405020304" pitchFamily="18" charset="0"/>
              </a:rPr>
              <a:t>відгальмовуванні</a:t>
            </a:r>
            <a:r>
              <a:rPr lang="uk-UA" sz="1800" dirty="0">
                <a:solidFill>
                  <a:srgbClr val="663300"/>
                </a:solidFill>
                <a:effectLst/>
                <a:latin typeface="Times New Roman" panose="02020603050405020304" pitchFamily="18" charset="0"/>
                <a:ea typeface="Times New Roman" panose="02020603050405020304" pitchFamily="18" charset="0"/>
              </a:rPr>
              <a:t> зменшується струм у котушці електромагніту 8. Серце 7 під дією пружин піднімається. При цьому тиск у </a:t>
            </a:r>
            <a:r>
              <a:rPr lang="uk-UA" sz="1800" dirty="0" err="1">
                <a:solidFill>
                  <a:srgbClr val="663300"/>
                </a:solidFill>
                <a:effectLst/>
                <a:latin typeface="Times New Roman" panose="02020603050405020304" pitchFamily="18" charset="0"/>
                <a:ea typeface="Times New Roman" panose="02020603050405020304" pitchFamily="18" charset="0"/>
              </a:rPr>
              <a:t>надзолотниковій</a:t>
            </a:r>
            <a:r>
              <a:rPr lang="uk-UA" sz="1800" dirty="0">
                <a:solidFill>
                  <a:srgbClr val="663300"/>
                </a:solidFill>
                <a:effectLst/>
                <a:latin typeface="Times New Roman" panose="02020603050405020304" pitchFamily="18" charset="0"/>
                <a:ea typeface="Times New Roman" panose="02020603050405020304" pitchFamily="18" charset="0"/>
              </a:rPr>
              <a:t> камері падає, у той час як у </a:t>
            </a:r>
            <a:r>
              <a:rPr lang="uk-UA" sz="1800" dirty="0" err="1">
                <a:solidFill>
                  <a:srgbClr val="663300"/>
                </a:solidFill>
                <a:effectLst/>
                <a:latin typeface="Times New Roman" panose="02020603050405020304" pitchFamily="18" charset="0"/>
                <a:ea typeface="Times New Roman" panose="02020603050405020304" pitchFamily="18" charset="0"/>
              </a:rPr>
              <a:t>підзолотниковій</a:t>
            </a:r>
            <a:r>
              <a:rPr lang="uk-UA" sz="1800" dirty="0">
                <a:solidFill>
                  <a:srgbClr val="663300"/>
                </a:solidFill>
                <a:effectLst/>
                <a:latin typeface="Times New Roman" panose="02020603050405020304" pitchFamily="18" charset="0"/>
                <a:ea typeface="Times New Roman" panose="02020603050405020304" pitchFamily="18" charset="0"/>
              </a:rPr>
              <a:t> камері він дорівнює тиску в циліндрі гальма.</a:t>
            </a:r>
            <a:endParaRPr lang="uk-UA" sz="1200" dirty="0">
              <a:solidFill>
                <a:srgbClr val="6633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 xmlns:p14="http://schemas.microsoft.com/office/powerpoint/2010/main" val="14425475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CC576F93-D054-46B8-A580-B6417AB4C49F}"/>
              </a:ext>
            </a:extLst>
          </p:cNvPr>
          <p:cNvSpPr txBox="1"/>
          <p:nvPr/>
        </p:nvSpPr>
        <p:spPr>
          <a:xfrm>
            <a:off x="0" y="241892"/>
            <a:ext cx="6780628" cy="5016758"/>
          </a:xfrm>
          <a:prstGeom prst="rect">
            <a:avLst/>
          </a:prstGeom>
          <a:noFill/>
        </p:spPr>
        <p:txBody>
          <a:bodyPr wrap="square">
            <a:spAutoFit/>
          </a:bodyPr>
          <a:lstStyle/>
          <a:p>
            <a:pPr indent="457200" algn="just"/>
            <a:r>
              <a:rPr lang="uk-UA" sz="2000" dirty="0">
                <a:solidFill>
                  <a:srgbClr val="663300"/>
                </a:solidFill>
                <a:effectLst/>
                <a:latin typeface="Times New Roman" panose="02020603050405020304" pitchFamily="18" charset="0"/>
                <a:ea typeface="Times New Roman" panose="02020603050405020304" pitchFamily="18" charset="0"/>
              </a:rPr>
              <a:t>Тому золотник піднімається, з'єднуючи циліндр з атмосферою (пряма перестановка). Із зменшення тиску в циліндрі зменшується тиск у </a:t>
            </a:r>
            <a:r>
              <a:rPr lang="uk-UA" sz="2000" dirty="0" err="1">
                <a:solidFill>
                  <a:srgbClr val="663300"/>
                </a:solidFill>
                <a:effectLst/>
                <a:latin typeface="Times New Roman" panose="02020603050405020304" pitchFamily="18" charset="0"/>
                <a:ea typeface="Times New Roman" panose="02020603050405020304" pitchFamily="18" charset="0"/>
              </a:rPr>
              <a:t>підзолотниковій</a:t>
            </a:r>
            <a:r>
              <a:rPr lang="uk-UA" sz="2000" dirty="0">
                <a:solidFill>
                  <a:srgbClr val="663300"/>
                </a:solidFill>
                <a:effectLst/>
                <a:latin typeface="Times New Roman" panose="02020603050405020304" pitchFamily="18" charset="0"/>
                <a:ea typeface="Times New Roman" panose="02020603050405020304" pitchFamily="18" charset="0"/>
              </a:rPr>
              <a:t> камері. При вирівнюванні тисків камерах </a:t>
            </a:r>
            <a:r>
              <a:rPr lang="uk-UA" sz="2000" i="1" dirty="0">
                <a:solidFill>
                  <a:srgbClr val="663300"/>
                </a:solidFill>
                <a:effectLst/>
                <a:latin typeface="Times New Roman" panose="02020603050405020304" pitchFamily="18" charset="0"/>
                <a:ea typeface="Times New Roman" panose="02020603050405020304" pitchFamily="18" charset="0"/>
              </a:rPr>
              <a:t>9</a:t>
            </a:r>
            <a:r>
              <a:rPr lang="uk-UA" sz="2000" dirty="0">
                <a:solidFill>
                  <a:srgbClr val="663300"/>
                </a:solidFill>
                <a:effectLst/>
                <a:latin typeface="Times New Roman" panose="02020603050405020304" pitchFamily="18" charset="0"/>
                <a:ea typeface="Times New Roman" panose="02020603050405020304" pitchFamily="18" charset="0"/>
              </a:rPr>
              <a:t> і </a:t>
            </a:r>
            <a:r>
              <a:rPr lang="uk-UA" sz="2000" i="1" dirty="0">
                <a:solidFill>
                  <a:srgbClr val="663300"/>
                </a:solidFill>
                <a:effectLst/>
                <a:latin typeface="Times New Roman" panose="02020603050405020304" pitchFamily="18" charset="0"/>
                <a:ea typeface="Times New Roman" panose="02020603050405020304" pitchFamily="18" charset="0"/>
              </a:rPr>
              <a:t>12</a:t>
            </a:r>
            <a:r>
              <a:rPr lang="uk-UA" sz="2000" dirty="0">
                <a:solidFill>
                  <a:srgbClr val="663300"/>
                </a:solidFill>
                <a:effectLst/>
                <a:latin typeface="Times New Roman" panose="02020603050405020304" pitchFamily="18" charset="0"/>
                <a:ea typeface="Times New Roman" panose="02020603050405020304" pitchFamily="18" charset="0"/>
              </a:rPr>
              <a:t> золотник під дію своєї маси повертається в нейтральне положення (зворотна перестановка).</a:t>
            </a:r>
          </a:p>
          <a:p>
            <a:pPr indent="457200" algn="just"/>
            <a:r>
              <a:rPr lang="uk-UA" sz="2000" dirty="0">
                <a:solidFill>
                  <a:srgbClr val="663300"/>
                </a:solidFill>
                <a:effectLst/>
                <a:latin typeface="Times New Roman" panose="02020603050405020304" pitchFamily="18" charset="0"/>
                <a:ea typeface="Times New Roman" panose="02020603050405020304" pitchFamily="18" charset="0"/>
              </a:rPr>
              <a:t>Електромагніт</a:t>
            </a:r>
            <a:r>
              <a:rPr lang="uk-UA" sz="2000" i="1" dirty="0">
                <a:solidFill>
                  <a:srgbClr val="663300"/>
                </a:solidFill>
                <a:effectLst/>
                <a:latin typeface="Times New Roman" panose="02020603050405020304" pitchFamily="18" charset="0"/>
                <a:ea typeface="Times New Roman" panose="02020603050405020304" pitchFamily="18" charset="0"/>
              </a:rPr>
              <a:t> 5 </a:t>
            </a:r>
            <a:r>
              <a:rPr lang="uk-UA" sz="2000" dirty="0">
                <a:solidFill>
                  <a:srgbClr val="663300"/>
                </a:solidFill>
                <a:effectLst/>
                <a:latin typeface="Times New Roman" panose="02020603050405020304" pitchFamily="18" charset="0"/>
                <a:ea typeface="Times New Roman" panose="02020603050405020304" pitchFamily="18" charset="0"/>
              </a:rPr>
              <a:t>призначений для забезпечення першого ступеня запобіжного гальмування.</a:t>
            </a:r>
          </a:p>
          <a:p>
            <a:pPr indent="457200" algn="just"/>
            <a:r>
              <a:rPr lang="uk-UA" sz="2000" dirty="0">
                <a:solidFill>
                  <a:srgbClr val="663300"/>
                </a:solidFill>
                <a:effectLst/>
                <a:latin typeface="Times New Roman" panose="02020603050405020304" pitchFamily="18" charset="0"/>
                <a:ea typeface="Times New Roman" panose="02020603050405020304" pitchFamily="18" charset="0"/>
              </a:rPr>
              <a:t>При справному ланцюзі котушки електромагніту </a:t>
            </a:r>
            <a:r>
              <a:rPr lang="uk-UA" sz="2000" i="1" dirty="0">
                <a:solidFill>
                  <a:srgbClr val="663300"/>
                </a:solidFill>
                <a:effectLst/>
                <a:latin typeface="Times New Roman" panose="02020603050405020304" pitchFamily="18" charset="0"/>
                <a:ea typeface="Times New Roman" panose="02020603050405020304" pitchFamily="18" charset="0"/>
              </a:rPr>
              <a:t>8</a:t>
            </a:r>
            <a:r>
              <a:rPr lang="uk-UA" sz="2000" dirty="0">
                <a:solidFill>
                  <a:srgbClr val="663300"/>
                </a:solidFill>
                <a:effectLst/>
                <a:latin typeface="Times New Roman" panose="02020603050405020304" pitchFamily="18" charset="0"/>
                <a:ea typeface="Times New Roman" panose="02020603050405020304" pitchFamily="18" charset="0"/>
              </a:rPr>
              <a:t> котушка </a:t>
            </a:r>
            <a:r>
              <a:rPr lang="uk-UA" sz="2000" i="1" dirty="0">
                <a:solidFill>
                  <a:srgbClr val="663300"/>
                </a:solidFill>
                <a:effectLst/>
                <a:latin typeface="Times New Roman" panose="02020603050405020304" pitchFamily="18" charset="0"/>
                <a:ea typeface="Times New Roman" panose="02020603050405020304" pitchFamily="18" charset="0"/>
              </a:rPr>
              <a:t>5</a:t>
            </a:r>
            <a:r>
              <a:rPr lang="uk-UA" sz="2000" dirty="0">
                <a:solidFill>
                  <a:srgbClr val="663300"/>
                </a:solidFill>
                <a:effectLst/>
                <a:latin typeface="Times New Roman" panose="02020603050405020304" pitchFamily="18" charset="0"/>
                <a:ea typeface="Times New Roman" panose="02020603050405020304" pitchFamily="18" charset="0"/>
              </a:rPr>
              <a:t> </a:t>
            </a:r>
            <a:r>
              <a:rPr lang="uk-UA" sz="2000" dirty="0" err="1">
                <a:solidFill>
                  <a:srgbClr val="663300"/>
                </a:solidFill>
                <a:effectLst/>
                <a:latin typeface="Times New Roman" panose="02020603050405020304" pitchFamily="18" charset="0"/>
                <a:ea typeface="Times New Roman" panose="02020603050405020304" pitchFamily="18" charset="0"/>
              </a:rPr>
              <a:t>обтікається</a:t>
            </a:r>
            <a:r>
              <a:rPr lang="uk-UA" sz="2000" dirty="0">
                <a:solidFill>
                  <a:srgbClr val="663300"/>
                </a:solidFill>
                <a:effectLst/>
                <a:latin typeface="Times New Roman" panose="02020603050405020304" pitchFamily="18" charset="0"/>
                <a:ea typeface="Times New Roman" panose="02020603050405020304" pitchFamily="18" charset="0"/>
              </a:rPr>
              <a:t> струмом, і якір </a:t>
            </a:r>
            <a:r>
              <a:rPr lang="uk-UA" sz="2000" i="1" dirty="0">
                <a:solidFill>
                  <a:srgbClr val="663300"/>
                </a:solidFill>
                <a:effectLst/>
                <a:latin typeface="Times New Roman" panose="02020603050405020304" pitchFamily="18" charset="0"/>
                <a:ea typeface="Times New Roman" panose="02020603050405020304" pitchFamily="18" charset="0"/>
              </a:rPr>
              <a:t>6</a:t>
            </a:r>
            <a:r>
              <a:rPr lang="uk-UA" sz="2000" dirty="0">
                <a:solidFill>
                  <a:srgbClr val="663300"/>
                </a:solidFill>
                <a:effectLst/>
                <a:latin typeface="Times New Roman" panose="02020603050405020304" pitchFamily="18" charset="0"/>
                <a:ea typeface="Times New Roman" panose="02020603050405020304" pitchFamily="18" charset="0"/>
              </a:rPr>
              <a:t> притягнутий. При обриві ланцюга котушки </a:t>
            </a:r>
            <a:r>
              <a:rPr lang="uk-UA" sz="2000" dirty="0" err="1">
                <a:solidFill>
                  <a:srgbClr val="663300"/>
                </a:solidFill>
                <a:effectLst/>
                <a:latin typeface="Times New Roman" panose="02020603050405020304" pitchFamily="18" charset="0"/>
                <a:ea typeface="Times New Roman" panose="02020603050405020304" pitchFamily="18" charset="0"/>
              </a:rPr>
              <a:t>електромагніта</a:t>
            </a:r>
            <a:r>
              <a:rPr lang="uk-UA" sz="2000" dirty="0">
                <a:solidFill>
                  <a:srgbClr val="663300"/>
                </a:solidFill>
                <a:effectLst/>
                <a:latin typeface="Times New Roman" panose="02020603050405020304" pitchFamily="18" charset="0"/>
                <a:ea typeface="Times New Roman" panose="02020603050405020304" pitchFamily="18" charset="0"/>
              </a:rPr>
              <a:t> </a:t>
            </a:r>
            <a:r>
              <a:rPr lang="uk-UA" sz="2000" i="1" dirty="0">
                <a:solidFill>
                  <a:srgbClr val="663300"/>
                </a:solidFill>
                <a:effectLst/>
                <a:latin typeface="Times New Roman" panose="02020603050405020304" pitchFamily="18" charset="0"/>
                <a:ea typeface="Times New Roman" panose="02020603050405020304" pitchFamily="18" charset="0"/>
              </a:rPr>
              <a:t>8</a:t>
            </a:r>
            <a:r>
              <a:rPr lang="uk-UA" sz="2000" dirty="0">
                <a:solidFill>
                  <a:srgbClr val="663300"/>
                </a:solidFill>
                <a:effectLst/>
                <a:latin typeface="Times New Roman" panose="02020603050405020304" pitchFamily="18" charset="0"/>
                <a:ea typeface="Times New Roman" panose="02020603050405020304" pitchFamily="18" charset="0"/>
              </a:rPr>
              <a:t> або зняття напруги сердечник </a:t>
            </a:r>
            <a:r>
              <a:rPr lang="uk-UA" sz="2000" i="1" dirty="0">
                <a:solidFill>
                  <a:srgbClr val="663300"/>
                </a:solidFill>
                <a:effectLst/>
                <a:latin typeface="Times New Roman" panose="02020603050405020304" pitchFamily="18" charset="0"/>
                <a:ea typeface="Times New Roman" panose="02020603050405020304" pitchFamily="18" charset="0"/>
              </a:rPr>
              <a:t>7</a:t>
            </a:r>
            <a:r>
              <a:rPr lang="uk-UA" sz="2000" dirty="0">
                <a:solidFill>
                  <a:srgbClr val="663300"/>
                </a:solidFill>
                <a:effectLst/>
                <a:latin typeface="Times New Roman" panose="02020603050405020304" pitchFamily="18" charset="0"/>
                <a:ea typeface="Times New Roman" panose="02020603050405020304" pitchFamily="18" charset="0"/>
              </a:rPr>
              <a:t> піднімається. При цьому золотник повинен був би піднятися, з'єднавши циліндр гальма з атмосферою, але знеструмлена котушка </a:t>
            </a:r>
            <a:r>
              <a:rPr lang="uk-UA" sz="2000" i="1" dirty="0">
                <a:solidFill>
                  <a:srgbClr val="663300"/>
                </a:solidFill>
                <a:effectLst/>
                <a:latin typeface="Times New Roman" panose="02020603050405020304" pitchFamily="18" charset="0"/>
                <a:ea typeface="Times New Roman" panose="02020603050405020304" pitchFamily="18" charset="0"/>
              </a:rPr>
              <a:t>5</a:t>
            </a:r>
            <a:r>
              <a:rPr lang="uk-UA" sz="2000" dirty="0">
                <a:solidFill>
                  <a:srgbClr val="663300"/>
                </a:solidFill>
                <a:effectLst/>
                <a:latin typeface="Times New Roman" panose="02020603050405020304" pitchFamily="18" charset="0"/>
                <a:ea typeface="Times New Roman" panose="02020603050405020304" pitchFamily="18" charset="0"/>
              </a:rPr>
              <a:t> відпускає якір </a:t>
            </a:r>
            <a:r>
              <a:rPr lang="uk-UA" sz="2000" i="1" dirty="0">
                <a:solidFill>
                  <a:srgbClr val="663300"/>
                </a:solidFill>
                <a:effectLst/>
                <a:latin typeface="Times New Roman" panose="02020603050405020304" pitchFamily="18" charset="0"/>
                <a:ea typeface="Times New Roman" panose="02020603050405020304" pitchFamily="18" charset="0"/>
              </a:rPr>
              <a:t>6</a:t>
            </a:r>
            <a:r>
              <a:rPr lang="uk-UA" sz="2000" dirty="0">
                <a:solidFill>
                  <a:srgbClr val="663300"/>
                </a:solidFill>
                <a:effectLst/>
                <a:latin typeface="Times New Roman" panose="02020603050405020304" pitchFamily="18" charset="0"/>
                <a:ea typeface="Times New Roman" panose="02020603050405020304" pitchFamily="18" charset="0"/>
              </a:rPr>
              <a:t>, який під дією пружини, опускаючись, притискає сердечник </a:t>
            </a:r>
            <a:r>
              <a:rPr lang="uk-UA" sz="2000" i="1" dirty="0">
                <a:solidFill>
                  <a:srgbClr val="663300"/>
                </a:solidFill>
                <a:effectLst/>
                <a:latin typeface="Times New Roman" panose="02020603050405020304" pitchFamily="18" charset="0"/>
                <a:ea typeface="Times New Roman" panose="02020603050405020304" pitchFamily="18" charset="0"/>
              </a:rPr>
              <a:t>7</a:t>
            </a:r>
            <a:r>
              <a:rPr lang="uk-UA" sz="2000" dirty="0">
                <a:solidFill>
                  <a:srgbClr val="663300"/>
                </a:solidFill>
                <a:effectLst/>
                <a:latin typeface="Times New Roman" panose="02020603050405020304" pitchFamily="18" charset="0"/>
                <a:ea typeface="Times New Roman" panose="02020603050405020304" pitchFamily="18" charset="0"/>
              </a:rPr>
              <a:t>, що перекриває отвір сопла </a:t>
            </a:r>
            <a:r>
              <a:rPr lang="uk-UA" sz="2000" i="1" dirty="0">
                <a:solidFill>
                  <a:srgbClr val="663300"/>
                </a:solidFill>
                <a:effectLst/>
                <a:latin typeface="Times New Roman" panose="02020603050405020304" pitchFamily="18" charset="0"/>
                <a:ea typeface="Times New Roman" panose="02020603050405020304" pitchFamily="18" charset="0"/>
              </a:rPr>
              <a:t>4</a:t>
            </a:r>
            <a:r>
              <a:rPr lang="uk-UA" sz="2000" dirty="0">
                <a:solidFill>
                  <a:srgbClr val="663300"/>
                </a:solidFill>
                <a:effectLst/>
                <a:latin typeface="Times New Roman" panose="02020603050405020304" pitchFamily="18" charset="0"/>
                <a:ea typeface="Times New Roman" panose="02020603050405020304" pitchFamily="18" charset="0"/>
              </a:rPr>
              <a:t>.</a:t>
            </a:r>
          </a:p>
        </p:txBody>
      </p:sp>
      <p:pic>
        <p:nvPicPr>
          <p:cNvPr id="6" name="Рисунок 5">
            <a:extLst>
              <a:ext uri="{FF2B5EF4-FFF2-40B4-BE49-F238E27FC236}">
                <a16:creationId xmlns="" xmlns:a16="http://schemas.microsoft.com/office/drawing/2014/main" id="{170B3C84-E19E-4013-BBCF-6F227FB0F028}"/>
              </a:ext>
            </a:extLst>
          </p:cNvPr>
          <p:cNvPicPr/>
          <p:nvPr/>
        </p:nvPicPr>
        <p:blipFill>
          <a:blip r:embed="rId2" cstate="print"/>
          <a:srcRect/>
          <a:stretch>
            <a:fillRect/>
          </a:stretch>
        </p:blipFill>
        <p:spPr bwMode="auto">
          <a:xfrm>
            <a:off x="7301133" y="1772529"/>
            <a:ext cx="4745110" cy="4111868"/>
          </a:xfrm>
          <a:prstGeom prst="rect">
            <a:avLst/>
          </a:prstGeom>
          <a:noFill/>
          <a:ln w="9525">
            <a:noFill/>
            <a:miter lim="800000"/>
            <a:headEnd/>
            <a:tailEnd/>
          </a:ln>
        </p:spPr>
      </p:pic>
    </p:spTree>
    <p:extLst>
      <p:ext uri="{BB962C8B-B14F-4D97-AF65-F5344CB8AC3E}">
        <p14:creationId xmlns="" xmlns:p14="http://schemas.microsoft.com/office/powerpoint/2010/main" val="31921755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02C7E1E9-E640-4630-8D84-F14F7A1E35EE}"/>
              </a:ext>
            </a:extLst>
          </p:cNvPr>
          <p:cNvSpPr txBox="1"/>
          <p:nvPr/>
        </p:nvSpPr>
        <p:spPr>
          <a:xfrm>
            <a:off x="187569" y="0"/>
            <a:ext cx="11816862" cy="1938992"/>
          </a:xfrm>
          <a:prstGeom prst="rect">
            <a:avLst/>
          </a:prstGeom>
          <a:noFill/>
        </p:spPr>
        <p:txBody>
          <a:bodyPr wrap="square">
            <a:spAutoFit/>
          </a:bodyPr>
          <a:lstStyle/>
          <a:p>
            <a:pPr indent="449580" algn="just"/>
            <a:r>
              <a:rPr lang="uk-UA" sz="2000" dirty="0">
                <a:solidFill>
                  <a:srgbClr val="663300"/>
                </a:solidFill>
                <a:effectLst/>
                <a:latin typeface="Times New Roman" panose="02020603050405020304" pitchFamily="18" charset="0"/>
                <a:ea typeface="Times New Roman" panose="02020603050405020304" pitchFamily="18" charset="0"/>
              </a:rPr>
              <a:t>У гальмівній системі з пневматичним вантажним приводом гальма при робочому гальмуванні стиснене повітря від повітрозбірника через регулятор РДУ по трубках </a:t>
            </a:r>
            <a:r>
              <a:rPr lang="uk-UA" sz="2000" i="1" dirty="0">
                <a:solidFill>
                  <a:srgbClr val="663300"/>
                </a:solidFill>
                <a:effectLst/>
                <a:latin typeface="Times New Roman" panose="02020603050405020304" pitchFamily="18" charset="0"/>
                <a:ea typeface="Times New Roman" panose="02020603050405020304" pitchFamily="18" charset="0"/>
              </a:rPr>
              <a:t>2</a:t>
            </a:r>
            <a:r>
              <a:rPr lang="uk-UA" sz="2000" dirty="0">
                <a:solidFill>
                  <a:srgbClr val="663300"/>
                </a:solidFill>
                <a:effectLst/>
                <a:latin typeface="Times New Roman" panose="02020603050405020304" pitchFamily="18" charset="0"/>
                <a:ea typeface="Times New Roman" panose="02020603050405020304" pitchFamily="18" charset="0"/>
              </a:rPr>
              <a:t>, </a:t>
            </a:r>
            <a:r>
              <a:rPr lang="uk-UA" sz="2000" i="1" dirty="0">
                <a:solidFill>
                  <a:srgbClr val="663300"/>
                </a:solidFill>
                <a:effectLst/>
                <a:latin typeface="Times New Roman" panose="02020603050405020304" pitchFamily="18" charset="0"/>
                <a:ea typeface="Times New Roman" panose="02020603050405020304" pitchFamily="18" charset="0"/>
              </a:rPr>
              <a:t>3</a:t>
            </a:r>
            <a:r>
              <a:rPr lang="uk-UA" sz="2000" dirty="0">
                <a:solidFill>
                  <a:srgbClr val="663300"/>
                </a:solidFill>
                <a:effectLst/>
                <a:latin typeface="Times New Roman" panose="02020603050405020304" pitchFamily="18" charset="0"/>
                <a:ea typeface="Times New Roman" panose="02020603050405020304" pitchFamily="18" charset="0"/>
              </a:rPr>
              <a:t> і </a:t>
            </a:r>
            <a:r>
              <a:rPr lang="uk-UA" sz="2000" i="1" dirty="0">
                <a:solidFill>
                  <a:srgbClr val="663300"/>
                </a:solidFill>
                <a:effectLst/>
                <a:latin typeface="Times New Roman" panose="02020603050405020304" pitchFamily="18" charset="0"/>
                <a:ea typeface="Times New Roman" panose="02020603050405020304" pitchFamily="18" charset="0"/>
              </a:rPr>
              <a:t>4</a:t>
            </a:r>
            <a:r>
              <a:rPr lang="uk-UA" sz="2000" dirty="0">
                <a:solidFill>
                  <a:srgbClr val="663300"/>
                </a:solidFill>
                <a:effectLst/>
                <a:latin typeface="Times New Roman" panose="02020603050405020304" pitchFamily="18" charset="0"/>
                <a:ea typeface="Times New Roman" panose="02020603050405020304" pitchFamily="18" charset="0"/>
              </a:rPr>
              <a:t> надходить в циліндр робочого </a:t>
            </a:r>
            <a:r>
              <a:rPr lang="uk-UA" sz="2000" i="1" dirty="0">
                <a:solidFill>
                  <a:srgbClr val="663300"/>
                </a:solidFill>
                <a:effectLst/>
                <a:latin typeface="Times New Roman" panose="02020603050405020304" pitchFamily="18" charset="0"/>
                <a:ea typeface="Times New Roman" panose="02020603050405020304" pitchFamily="18" charset="0"/>
              </a:rPr>
              <a:t>5</a:t>
            </a:r>
            <a:r>
              <a:rPr lang="uk-UA" sz="2000" dirty="0">
                <a:solidFill>
                  <a:srgbClr val="663300"/>
                </a:solidFill>
                <a:effectLst/>
                <a:latin typeface="Times New Roman" panose="02020603050405020304" pitchFamily="18" charset="0"/>
                <a:ea typeface="Times New Roman" panose="02020603050405020304" pitchFamily="18" charset="0"/>
              </a:rPr>
              <a:t> гальма приводу заклиненого барабана. Електромагніт механізму перестановки МП1 при нормальній роботі клапанів знеструмлене, тому стиснене повітря від регулятора РДУ через клапан 6 трубками </a:t>
            </a:r>
            <a:r>
              <a:rPr lang="uk-UA" sz="2000" i="1" dirty="0">
                <a:solidFill>
                  <a:srgbClr val="663300"/>
                </a:solidFill>
                <a:effectLst/>
                <a:latin typeface="Times New Roman" panose="02020603050405020304" pitchFamily="18" charset="0"/>
                <a:ea typeface="Times New Roman" panose="02020603050405020304" pitchFamily="18" charset="0"/>
              </a:rPr>
              <a:t>3</a:t>
            </a:r>
            <a:r>
              <a:rPr lang="uk-UA" sz="2000" dirty="0">
                <a:solidFill>
                  <a:srgbClr val="663300"/>
                </a:solidFill>
                <a:effectLst/>
                <a:latin typeface="Times New Roman" panose="02020603050405020304" pitchFamily="18" charset="0"/>
                <a:ea typeface="Times New Roman" panose="02020603050405020304" pitchFamily="18" charset="0"/>
              </a:rPr>
              <a:t>, </a:t>
            </a:r>
            <a:r>
              <a:rPr lang="uk-UA" sz="2000" i="1" dirty="0">
                <a:solidFill>
                  <a:srgbClr val="663300"/>
                </a:solidFill>
                <a:effectLst/>
                <a:latin typeface="Times New Roman" panose="02020603050405020304" pitchFamily="18" charset="0"/>
                <a:ea typeface="Times New Roman" panose="02020603050405020304" pitchFamily="18" charset="0"/>
              </a:rPr>
              <a:t>7</a:t>
            </a:r>
            <a:r>
              <a:rPr lang="uk-UA" sz="2000" dirty="0">
                <a:solidFill>
                  <a:srgbClr val="663300"/>
                </a:solidFill>
                <a:effectLst/>
                <a:latin typeface="Times New Roman" panose="02020603050405020304" pitchFamily="18" charset="0"/>
                <a:ea typeface="Times New Roman" panose="02020603050405020304" pitchFamily="18" charset="0"/>
              </a:rPr>
              <a:t> і </a:t>
            </a:r>
            <a:r>
              <a:rPr lang="uk-UA" sz="2000" i="1" dirty="0">
                <a:solidFill>
                  <a:srgbClr val="663300"/>
                </a:solidFill>
                <a:effectLst/>
                <a:latin typeface="Times New Roman" panose="02020603050405020304" pitchFamily="18" charset="0"/>
                <a:ea typeface="Times New Roman" panose="02020603050405020304" pitchFamily="18" charset="0"/>
              </a:rPr>
              <a:t>8 </a:t>
            </a:r>
            <a:r>
              <a:rPr lang="uk-UA" sz="2000" dirty="0">
                <a:solidFill>
                  <a:srgbClr val="663300"/>
                </a:solidFill>
                <a:effectLst/>
                <a:latin typeface="Times New Roman" panose="02020603050405020304" pitchFamily="18" charset="0"/>
                <a:ea typeface="Times New Roman" panose="02020603050405020304" pitchFamily="18" charset="0"/>
              </a:rPr>
              <a:t>надходить також і в циліндр робочого </a:t>
            </a:r>
            <a:r>
              <a:rPr lang="uk-UA" sz="2000" i="1" dirty="0">
                <a:solidFill>
                  <a:srgbClr val="663300"/>
                </a:solidFill>
                <a:effectLst/>
                <a:latin typeface="Times New Roman" panose="02020603050405020304" pitchFamily="18" charset="0"/>
                <a:ea typeface="Times New Roman" panose="02020603050405020304" pitchFamily="18" charset="0"/>
              </a:rPr>
              <a:t>9</a:t>
            </a:r>
            <a:r>
              <a:rPr lang="uk-UA" sz="2000" dirty="0">
                <a:solidFill>
                  <a:srgbClr val="663300"/>
                </a:solidFill>
                <a:effectLst/>
                <a:latin typeface="Times New Roman" panose="02020603050405020304" pitchFamily="18" charset="0"/>
                <a:ea typeface="Times New Roman" panose="02020603050405020304" pitchFamily="18" charset="0"/>
              </a:rPr>
              <a:t> гальма приводу переставного барабана. При гальмуванні повітря з циліндрів у зворотній послідовності проходить через РДУ і глушник </a:t>
            </a:r>
            <a:r>
              <a:rPr lang="uk-UA" sz="2000" i="1" dirty="0">
                <a:solidFill>
                  <a:srgbClr val="663300"/>
                </a:solidFill>
                <a:effectLst/>
                <a:latin typeface="Times New Roman" panose="02020603050405020304" pitchFamily="18" charset="0"/>
                <a:ea typeface="Times New Roman" panose="02020603050405020304" pitchFamily="18" charset="0"/>
              </a:rPr>
              <a:t>10</a:t>
            </a:r>
            <a:r>
              <a:rPr lang="uk-UA" sz="2000" dirty="0">
                <a:solidFill>
                  <a:srgbClr val="663300"/>
                </a:solidFill>
                <a:effectLst/>
                <a:latin typeface="Times New Roman" panose="02020603050405020304" pitchFamily="18" charset="0"/>
                <a:ea typeface="Times New Roman" panose="02020603050405020304" pitchFamily="18" charset="0"/>
              </a:rPr>
              <a:t> в атмосферу.</a:t>
            </a:r>
          </a:p>
        </p:txBody>
      </p:sp>
      <p:pic>
        <p:nvPicPr>
          <p:cNvPr id="6" name="Рисунок 5">
            <a:extLst>
              <a:ext uri="{FF2B5EF4-FFF2-40B4-BE49-F238E27FC236}">
                <a16:creationId xmlns="" xmlns:a16="http://schemas.microsoft.com/office/drawing/2014/main" id="{53E01936-E1D2-4EA1-9ED5-ABA2DD247689}"/>
              </a:ext>
            </a:extLst>
          </p:cNvPr>
          <p:cNvPicPr/>
          <p:nvPr/>
        </p:nvPicPr>
        <p:blipFill>
          <a:blip r:embed="rId2" cstate="print"/>
          <a:srcRect/>
          <a:stretch>
            <a:fillRect/>
          </a:stretch>
        </p:blipFill>
        <p:spPr bwMode="auto">
          <a:xfrm>
            <a:off x="4726745" y="1927274"/>
            <a:ext cx="6969955" cy="3734093"/>
          </a:xfrm>
          <a:prstGeom prst="rect">
            <a:avLst/>
          </a:prstGeom>
          <a:noFill/>
          <a:ln w="9525">
            <a:noFill/>
            <a:miter lim="800000"/>
            <a:headEnd/>
            <a:tailEnd/>
          </a:ln>
        </p:spPr>
      </p:pic>
      <p:sp>
        <p:nvSpPr>
          <p:cNvPr id="8" name="TextBox 7">
            <a:extLst>
              <a:ext uri="{FF2B5EF4-FFF2-40B4-BE49-F238E27FC236}">
                <a16:creationId xmlns="" xmlns:a16="http://schemas.microsoft.com/office/drawing/2014/main" id="{DDDA04F4-8447-45CB-9A3F-32C2BD4B20D7}"/>
              </a:ext>
            </a:extLst>
          </p:cNvPr>
          <p:cNvSpPr txBox="1"/>
          <p:nvPr/>
        </p:nvSpPr>
        <p:spPr>
          <a:xfrm>
            <a:off x="187569" y="1973440"/>
            <a:ext cx="4539176" cy="3785652"/>
          </a:xfrm>
          <a:prstGeom prst="rect">
            <a:avLst/>
          </a:prstGeom>
          <a:noFill/>
        </p:spPr>
        <p:txBody>
          <a:bodyPr wrap="square">
            <a:spAutoFit/>
          </a:bodyPr>
          <a:lstStyle/>
          <a:p>
            <a:pPr indent="457200" algn="just"/>
            <a:r>
              <a:rPr lang="uk-UA" sz="2000" dirty="0">
                <a:solidFill>
                  <a:srgbClr val="663300"/>
                </a:solidFill>
                <a:effectLst/>
                <a:latin typeface="Times New Roman" panose="02020603050405020304" pitchFamily="18" charset="0"/>
                <a:ea typeface="Times New Roman" panose="02020603050405020304" pitchFamily="18" charset="0"/>
              </a:rPr>
              <a:t>При нормальній роботі машини на електромагніти ТП1 і ТП2 запобіжного гальма представлена напруга, тому клапани 11 і 12, з'єднуючи циліндри запобіжного гальмування 13 і 14 трубками 15-16 і 15-17 з повітрозбірником, їх роз'єднують з атмосферою. При запобіжному гальмуванні електромагніти ТП1 і ТП2 знеструмлені і стиснене повітря через клапани 18 і 19 трубками 20 і 21 виходить з циліндрів 13 і 14.</a:t>
            </a:r>
          </a:p>
        </p:txBody>
      </p:sp>
    </p:spTree>
    <p:extLst>
      <p:ext uri="{BB962C8B-B14F-4D97-AF65-F5344CB8AC3E}">
        <p14:creationId xmlns="" xmlns:p14="http://schemas.microsoft.com/office/powerpoint/2010/main" val="38888956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 xmlns:a16="http://schemas.microsoft.com/office/drawing/2014/main" id="{E1539D1A-E172-4599-8C9F-C7870065B078}"/>
              </a:ext>
            </a:extLst>
          </p:cNvPr>
          <p:cNvPicPr/>
          <p:nvPr/>
        </p:nvPicPr>
        <p:blipFill>
          <a:blip r:embed="rId2" cstate="print"/>
          <a:srcRect/>
          <a:stretch>
            <a:fillRect/>
          </a:stretch>
        </p:blipFill>
        <p:spPr bwMode="auto">
          <a:xfrm>
            <a:off x="274026" y="173917"/>
            <a:ext cx="6436264" cy="3694698"/>
          </a:xfrm>
          <a:prstGeom prst="rect">
            <a:avLst/>
          </a:prstGeom>
          <a:noFill/>
          <a:ln w="9525">
            <a:noFill/>
            <a:miter lim="800000"/>
            <a:headEnd/>
            <a:tailEnd/>
          </a:ln>
        </p:spPr>
      </p:pic>
      <p:sp>
        <p:nvSpPr>
          <p:cNvPr id="6" name="TextBox 5">
            <a:extLst>
              <a:ext uri="{FF2B5EF4-FFF2-40B4-BE49-F238E27FC236}">
                <a16:creationId xmlns="" xmlns:a16="http://schemas.microsoft.com/office/drawing/2014/main" id="{3467241A-17FE-4B5A-9513-69FA960A33A7}"/>
              </a:ext>
            </a:extLst>
          </p:cNvPr>
          <p:cNvSpPr txBox="1"/>
          <p:nvPr/>
        </p:nvSpPr>
        <p:spPr>
          <a:xfrm>
            <a:off x="6710290" y="173917"/>
            <a:ext cx="5481710" cy="3693319"/>
          </a:xfrm>
          <a:prstGeom prst="rect">
            <a:avLst/>
          </a:prstGeom>
          <a:noFill/>
        </p:spPr>
        <p:txBody>
          <a:bodyPr wrap="square">
            <a:spAutoFit/>
          </a:bodyPr>
          <a:lstStyle/>
          <a:p>
            <a:pPr indent="457200" algn="just"/>
            <a:r>
              <a:rPr lang="uk-UA" dirty="0">
                <a:solidFill>
                  <a:srgbClr val="663300"/>
                </a:solidFill>
                <a:effectLst/>
                <a:latin typeface="Times New Roman" panose="02020603050405020304" pitchFamily="18" charset="0"/>
                <a:ea typeface="Times New Roman" panose="02020603050405020304" pitchFamily="18" charset="0"/>
              </a:rPr>
              <a:t>Гальмо з пружинним пневматичним вантажним приводом багатоканатних машин (рис. 71) здійснює чотири види гальмування: робоче регульоване та нерегульоване, запобіжне та екстрене запобіжне.</a:t>
            </a:r>
          </a:p>
          <a:p>
            <a:pPr indent="457200" algn="just"/>
            <a:r>
              <a:rPr lang="uk-UA" dirty="0">
                <a:solidFill>
                  <a:srgbClr val="663300"/>
                </a:solidFill>
                <a:effectLst/>
                <a:latin typeface="Times New Roman" panose="02020603050405020304" pitchFamily="18" charset="0"/>
                <a:ea typeface="Times New Roman" panose="02020603050405020304" pitchFamily="18" charset="0"/>
              </a:rPr>
              <a:t>Регульоване робоче гальмування здійснюється з допомогою регулятора РДУ. При цьому електропневматичні клапани КП1 та КП2 запобіжні гальмування включені. Стиснене повітря надходить у зовнішній циліндр приводу і піднімає вантажі. При регульованому робочому гальмуванні повітря з внутрішнього циліндра проходить через електропневматичні клапани КР1, КР2 і РДУ в атмосферу.</a:t>
            </a:r>
          </a:p>
        </p:txBody>
      </p:sp>
      <p:sp>
        <p:nvSpPr>
          <p:cNvPr id="8" name="TextBox 7">
            <a:extLst>
              <a:ext uri="{FF2B5EF4-FFF2-40B4-BE49-F238E27FC236}">
                <a16:creationId xmlns="" xmlns:a16="http://schemas.microsoft.com/office/drawing/2014/main" id="{398E732B-95E2-45AD-A691-4CAD0C448B75}"/>
              </a:ext>
            </a:extLst>
          </p:cNvPr>
          <p:cNvSpPr txBox="1"/>
          <p:nvPr/>
        </p:nvSpPr>
        <p:spPr>
          <a:xfrm>
            <a:off x="274026" y="3867236"/>
            <a:ext cx="11810122" cy="1631216"/>
          </a:xfrm>
          <a:prstGeom prst="rect">
            <a:avLst/>
          </a:prstGeom>
          <a:noFill/>
        </p:spPr>
        <p:txBody>
          <a:bodyPr wrap="square">
            <a:spAutoFit/>
          </a:bodyPr>
          <a:lstStyle/>
          <a:p>
            <a:pPr indent="457200" algn="just"/>
            <a:r>
              <a:rPr lang="uk-UA" sz="2000" dirty="0">
                <a:solidFill>
                  <a:srgbClr val="663300"/>
                </a:solidFill>
                <a:effectLst/>
                <a:latin typeface="Times New Roman" panose="02020603050405020304" pitchFamily="18" charset="0"/>
                <a:ea typeface="Times New Roman" panose="02020603050405020304" pitchFamily="18" charset="0"/>
              </a:rPr>
              <a:t>При нерегульованому робочому гальмуванні - стопорінні на швидкості «</a:t>
            </a:r>
            <a:r>
              <a:rPr lang="uk-UA" sz="2000" dirty="0" err="1">
                <a:solidFill>
                  <a:srgbClr val="663300"/>
                </a:solidFill>
                <a:effectLst/>
                <a:latin typeface="Times New Roman" panose="02020603050405020304" pitchFamily="18" charset="0"/>
                <a:ea typeface="Times New Roman" panose="02020603050405020304" pitchFamily="18" charset="0"/>
              </a:rPr>
              <a:t>дотяжки</a:t>
            </a:r>
            <a:r>
              <a:rPr lang="uk-UA" sz="2000" dirty="0">
                <a:solidFill>
                  <a:srgbClr val="663300"/>
                </a:solidFill>
                <a:effectLst/>
                <a:latin typeface="Times New Roman" panose="02020603050405020304" pitchFamily="18" charset="0"/>
                <a:ea typeface="Times New Roman" panose="02020603050405020304" pitchFamily="18" charset="0"/>
              </a:rPr>
              <a:t>» (підйомний двигун постійного струму) регулятор РДУ постійно увімкнений і не заважає керуванню гальмом за допомогою клапанів КР1 та КР2, що для більшої надійності гальма дублюють один одного. При гальмуванні клапани КР1 і КР2 вимикаються, при цьому перекривається доступ повітря з водозбірника в циліндри робочого гальмування і відкривається шлях з циліндрів в атмосферу через вихлопні дросельні пристрої клапанів.</a:t>
            </a:r>
          </a:p>
        </p:txBody>
      </p:sp>
    </p:spTree>
    <p:extLst>
      <p:ext uri="{BB962C8B-B14F-4D97-AF65-F5344CB8AC3E}">
        <p14:creationId xmlns="" xmlns:p14="http://schemas.microsoft.com/office/powerpoint/2010/main" val="42659153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 xmlns:a16="http://schemas.microsoft.com/office/drawing/2014/main" id="{30A3BEE8-A861-4DA9-981A-0948671477AB}"/>
              </a:ext>
            </a:extLst>
          </p:cNvPr>
          <p:cNvPicPr>
            <a:picLocks noChangeAspect="1"/>
          </p:cNvPicPr>
          <p:nvPr/>
        </p:nvPicPr>
        <p:blipFill>
          <a:blip r:embed="rId2"/>
          <a:stretch>
            <a:fillRect/>
          </a:stretch>
        </p:blipFill>
        <p:spPr>
          <a:xfrm>
            <a:off x="8193695" y="2996417"/>
            <a:ext cx="3891755" cy="2912013"/>
          </a:xfrm>
          <a:prstGeom prst="rect">
            <a:avLst/>
          </a:prstGeom>
        </p:spPr>
      </p:pic>
      <p:pic>
        <p:nvPicPr>
          <p:cNvPr id="5" name="Рисунок 4">
            <a:extLst>
              <a:ext uri="{FF2B5EF4-FFF2-40B4-BE49-F238E27FC236}">
                <a16:creationId xmlns="" xmlns:a16="http://schemas.microsoft.com/office/drawing/2014/main" id="{EFE51D0D-74EC-4C8E-9DAE-81C91815B324}"/>
              </a:ext>
            </a:extLst>
          </p:cNvPr>
          <p:cNvPicPr>
            <a:picLocks noChangeAspect="1"/>
          </p:cNvPicPr>
          <p:nvPr/>
        </p:nvPicPr>
        <p:blipFill>
          <a:blip r:embed="rId3"/>
          <a:stretch>
            <a:fillRect/>
          </a:stretch>
        </p:blipFill>
        <p:spPr>
          <a:xfrm>
            <a:off x="8193694" y="0"/>
            <a:ext cx="3891756" cy="2912013"/>
          </a:xfrm>
          <a:prstGeom prst="rect">
            <a:avLst/>
          </a:prstGeom>
        </p:spPr>
      </p:pic>
      <p:sp>
        <p:nvSpPr>
          <p:cNvPr id="7" name="Rectangle 2">
            <a:extLst>
              <a:ext uri="{FF2B5EF4-FFF2-40B4-BE49-F238E27FC236}">
                <a16:creationId xmlns="" xmlns:a16="http://schemas.microsoft.com/office/drawing/2014/main" id="{38961C6B-4646-43C3-8B69-582CC4F6D6CC}"/>
              </a:ext>
            </a:extLst>
          </p:cNvPr>
          <p:cNvSpPr>
            <a:spLocks noChangeArrowheads="1"/>
          </p:cNvSpPr>
          <p:nvPr/>
        </p:nvSpPr>
        <p:spPr bwMode="auto">
          <a:xfrm>
            <a:off x="359768" y="2001534"/>
            <a:ext cx="7644748" cy="3431709"/>
          </a:xfrm>
          <a:prstGeom prst="rect">
            <a:avLst/>
          </a:prstGeom>
          <a:solidFill>
            <a:srgbClr val="FFD8D5"/>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a:ln>
                  <a:noFill/>
                </a:ln>
                <a:solidFill>
                  <a:srgbClr val="663300"/>
                </a:solidFill>
                <a:effectLst/>
                <a:latin typeface="Times New Roman" panose="02020603050405020304" pitchFamily="18" charset="0"/>
                <a:cs typeface="Times New Roman" panose="02020603050405020304" pitchFamily="18" charset="0"/>
              </a:rPr>
              <a:t>4.9.6. Тривалість холостого ходу запобіжного </a:t>
            </a:r>
            <a:r>
              <a:rPr kumimoji="0" lang="uk-UA" altLang="uk-UA" sz="2000" b="0" i="0" u="sng" strike="noStrike" cap="none" normalizeH="0" baseline="0" dirty="0">
                <a:ln>
                  <a:noFill/>
                </a:ln>
                <a:solidFill>
                  <a:srgbClr val="663300"/>
                </a:solidFill>
                <a:effectLst/>
                <a:latin typeface="Times New Roman" panose="02020603050405020304" pitchFamily="18" charset="0"/>
                <a:cs typeface="Times New Roman" panose="02020603050405020304" pitchFamily="18" charset="0"/>
                <a:hlinkClick r:id="rId4">
                  <a:extLst>
                    <a:ext uri="{A12FA001-AC4F-418D-AE19-62706E023703}">
                      <ahyp:hlinkClr xmlns="" xmlns:ahyp="http://schemas.microsoft.com/office/drawing/2018/hyperlinkcolor" val="tx"/>
                    </a:ext>
                  </a:extLst>
                </a:hlinkClick>
              </a:rPr>
              <a:t>г</a:t>
            </a:r>
            <a:r>
              <a:rPr kumimoji="0" lang="uk-UA" altLang="uk-UA" sz="2000" b="0" i="0" u="sng" strike="noStrike" cap="none" normalizeH="0" baseline="0" dirty="0" bmk="">
                <a:ln>
                  <a:noFill/>
                </a:ln>
                <a:solidFill>
                  <a:srgbClr val="663300"/>
                </a:solidFill>
                <a:effectLst/>
                <a:latin typeface="Times New Roman" panose="02020603050405020304" pitchFamily="18" charset="0"/>
                <a:cs typeface="Times New Roman" panose="02020603050405020304" pitchFamily="18" charset="0"/>
                <a:hlinkClick r:id="rId4">
                  <a:extLst>
                    <a:ext uri="{A12FA001-AC4F-418D-AE19-62706E023703}">
                      <ahyp:hlinkClr xmlns="" xmlns:ahyp="http://schemas.microsoft.com/office/drawing/2018/hyperlinkcolor" val="tx"/>
                    </a:ext>
                  </a:extLst>
                </a:hlinkClick>
              </a:rPr>
              <a:t>альма</a:t>
            </a:r>
            <a:r>
              <a:rPr kumimoji="0" lang="uk-UA" altLang="uk-UA" sz="2000" b="0" i="0" u="none" strike="noStrike" cap="none" normalizeH="0" baseline="0" dirty="0" bmk="">
                <a:ln>
                  <a:noFill/>
                </a:ln>
                <a:solidFill>
                  <a:srgbClr val="663300"/>
                </a:solidFill>
                <a:effectLst/>
                <a:latin typeface="Times New Roman" panose="02020603050405020304" pitchFamily="18" charset="0"/>
                <a:cs typeface="Times New Roman" panose="02020603050405020304" pitchFamily="18" charset="0"/>
              </a:rPr>
              <a:t> діючих </a:t>
            </a:r>
            <a:br>
              <a:rPr kumimoji="0" lang="uk-UA" altLang="uk-UA" sz="2000" b="0" i="0" u="none" strike="noStrike" cap="none" normalizeH="0" baseline="0" dirty="0" bmk="">
                <a:ln>
                  <a:noFill/>
                </a:ln>
                <a:solidFill>
                  <a:srgbClr val="663300"/>
                </a:solidFill>
                <a:effectLst/>
                <a:latin typeface="Times New Roman" panose="02020603050405020304" pitchFamily="18" charset="0"/>
                <a:cs typeface="Times New Roman" panose="02020603050405020304" pitchFamily="18" charset="0"/>
              </a:rPr>
            </a:br>
            <a:r>
              <a:rPr kumimoji="0" lang="uk-UA" altLang="uk-UA" sz="2000" b="0" i="0" u="none" strike="noStrike" cap="none" normalizeH="0" baseline="0" dirty="0" bmk="">
                <a:ln>
                  <a:noFill/>
                </a:ln>
                <a:solidFill>
                  <a:srgbClr val="663300"/>
                </a:solidFill>
                <a:effectLst/>
                <a:latin typeface="Times New Roman" panose="02020603050405020304" pitchFamily="18" charset="0"/>
                <a:cs typeface="Times New Roman" panose="02020603050405020304" pitchFamily="18" charset="0"/>
              </a:rPr>
              <a:t>підйомних </a:t>
            </a:r>
            <a:r>
              <a:rPr kumimoji="0" lang="uk-UA" altLang="uk-UA" sz="2000" b="0" i="0" u="sng" strike="noStrike" cap="none" normalizeH="0" baseline="0" dirty="0" bmk="">
                <a:ln>
                  <a:noFill/>
                </a:ln>
                <a:solidFill>
                  <a:srgbClr val="663300"/>
                </a:solidFill>
                <a:effectLst/>
                <a:latin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машин</a:t>
            </a:r>
            <a:r>
              <a:rPr kumimoji="0" lang="uk-UA" altLang="uk-UA" sz="2000" b="0" i="0" u="none" strike="noStrike" cap="none" normalizeH="0" baseline="0" dirty="0" bmk="">
                <a:ln>
                  <a:noFill/>
                </a:ln>
                <a:solidFill>
                  <a:srgbClr val="663300"/>
                </a:solidFill>
                <a:effectLst/>
                <a:latin typeface="Times New Roman" panose="02020603050405020304" pitchFamily="18" charset="0"/>
                <a:cs typeface="Times New Roman" panose="02020603050405020304" pitchFamily="18" charset="0"/>
              </a:rPr>
              <a:t> не повинна перевищувати:</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bmk="">
                <a:ln>
                  <a:noFill/>
                </a:ln>
                <a:solidFill>
                  <a:srgbClr val="663300"/>
                </a:solidFill>
                <a:effectLst/>
                <a:latin typeface="Times New Roman" panose="02020603050405020304" pitchFamily="18" charset="0"/>
                <a:cs typeface="Times New Roman" panose="02020603050405020304" pitchFamily="18" charset="0"/>
              </a:rPr>
              <a:t>0,5 с - при </a:t>
            </a:r>
            <a:r>
              <a:rPr kumimoji="0" lang="uk-UA" altLang="uk-UA" sz="2000" b="0" i="0" u="none" strike="noStrike" cap="none" normalizeH="0" baseline="0" dirty="0" err="1" bmk="">
                <a:ln>
                  <a:noFill/>
                </a:ln>
                <a:solidFill>
                  <a:srgbClr val="663300"/>
                </a:solidFill>
                <a:effectLst/>
                <a:latin typeface="Times New Roman" panose="02020603050405020304" pitchFamily="18" charset="0"/>
                <a:cs typeface="Times New Roman" panose="02020603050405020304" pitchFamily="18" charset="0"/>
              </a:rPr>
              <a:t>пневмовантажному</a:t>
            </a:r>
            <a:r>
              <a:rPr kumimoji="0" lang="uk-UA" altLang="uk-UA" sz="2000" b="0" i="0" u="none" strike="noStrike" cap="none" normalizeH="0" baseline="0" dirty="0" bmk="">
                <a:ln>
                  <a:noFill/>
                </a:ln>
                <a:solidFill>
                  <a:srgbClr val="663300"/>
                </a:solidFill>
                <a:effectLst/>
                <a:latin typeface="Times New Roman" panose="02020603050405020304" pitchFamily="18" charset="0"/>
                <a:cs typeface="Times New Roman" panose="02020603050405020304" pitchFamily="18" charset="0"/>
              </a:rPr>
              <a:t> приводі;</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bmk="">
                <a:ln>
                  <a:noFill/>
                </a:ln>
                <a:solidFill>
                  <a:srgbClr val="663300"/>
                </a:solidFill>
                <a:effectLst/>
                <a:latin typeface="Times New Roman" panose="02020603050405020304" pitchFamily="18" charset="0"/>
                <a:cs typeface="Times New Roman" panose="02020603050405020304" pitchFamily="18" charset="0"/>
              </a:rPr>
              <a:t>0,6 с - при </a:t>
            </a:r>
            <a:r>
              <a:rPr kumimoji="0" lang="uk-UA" altLang="uk-UA" sz="2000" b="0" i="0" u="none" strike="noStrike" cap="none" normalizeH="0" baseline="0" dirty="0" err="1" bmk="">
                <a:ln>
                  <a:noFill/>
                </a:ln>
                <a:solidFill>
                  <a:srgbClr val="663300"/>
                </a:solidFill>
                <a:effectLst/>
                <a:latin typeface="Times New Roman" panose="02020603050405020304" pitchFamily="18" charset="0"/>
                <a:cs typeface="Times New Roman" panose="02020603050405020304" pitchFamily="18" charset="0"/>
              </a:rPr>
              <a:t>гідровантажному</a:t>
            </a:r>
            <a:r>
              <a:rPr kumimoji="0" lang="uk-UA" altLang="uk-UA" sz="2000" b="0" i="0" u="none" strike="noStrike" cap="none" normalizeH="0" baseline="0" dirty="0" bmk="">
                <a:ln>
                  <a:noFill/>
                </a:ln>
                <a:solidFill>
                  <a:srgbClr val="663300"/>
                </a:solidFill>
                <a:effectLst/>
                <a:latin typeface="Times New Roman" panose="02020603050405020304" pitchFamily="18" charset="0"/>
                <a:cs typeface="Times New Roman" panose="02020603050405020304" pitchFamily="18" charset="0"/>
              </a:rPr>
              <a:t> приводі;</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bmk="">
                <a:ln>
                  <a:noFill/>
                </a:ln>
                <a:solidFill>
                  <a:srgbClr val="663300"/>
                </a:solidFill>
                <a:effectLst/>
                <a:latin typeface="Times New Roman" panose="02020603050405020304" pitchFamily="18" charset="0"/>
                <a:cs typeface="Times New Roman" panose="02020603050405020304" pitchFamily="18" charset="0"/>
              </a:rPr>
              <a:t>0,3 с - при </a:t>
            </a:r>
            <a:r>
              <a:rPr kumimoji="0" lang="uk-UA" altLang="uk-UA" sz="2000" b="0" i="0" u="none" strike="noStrike" cap="none" normalizeH="0" baseline="0" dirty="0" err="1" bmk="">
                <a:ln>
                  <a:noFill/>
                </a:ln>
                <a:solidFill>
                  <a:srgbClr val="663300"/>
                </a:solidFill>
                <a:effectLst/>
                <a:latin typeface="Times New Roman" panose="02020603050405020304" pitchFamily="18" charset="0"/>
                <a:cs typeface="Times New Roman" panose="02020603050405020304" pitchFamily="18" charset="0"/>
              </a:rPr>
              <a:t>пневмопружинному</a:t>
            </a:r>
            <a:r>
              <a:rPr kumimoji="0" lang="uk-UA" altLang="uk-UA" sz="2000" b="0" i="0" u="none" strike="noStrike" cap="none" normalizeH="0" baseline="0" dirty="0" bmk="">
                <a:ln>
                  <a:noFill/>
                </a:ln>
                <a:solidFill>
                  <a:srgbClr val="663300"/>
                </a:solidFill>
                <a:effectLst/>
                <a:latin typeface="Times New Roman" panose="02020603050405020304" pitchFamily="18" charset="0"/>
                <a:cs typeface="Times New Roman" panose="02020603050405020304" pitchFamily="18" charset="0"/>
              </a:rPr>
              <a:t> і </a:t>
            </a:r>
            <a:r>
              <a:rPr kumimoji="0" lang="uk-UA" altLang="uk-UA" sz="2000" b="0" i="0" u="none" strike="noStrike" cap="none" normalizeH="0" baseline="0" dirty="0" err="1" bmk="">
                <a:ln>
                  <a:noFill/>
                </a:ln>
                <a:solidFill>
                  <a:srgbClr val="663300"/>
                </a:solidFill>
                <a:effectLst/>
                <a:latin typeface="Times New Roman" panose="02020603050405020304" pitchFamily="18" charset="0"/>
                <a:cs typeface="Times New Roman" panose="02020603050405020304" pitchFamily="18" charset="0"/>
              </a:rPr>
              <a:t>гідропружинному</a:t>
            </a:r>
            <a:r>
              <a:rPr kumimoji="0" lang="uk-UA" altLang="uk-UA" sz="2000" b="0" i="0" u="none" strike="noStrike" cap="none" normalizeH="0" baseline="0" dirty="0" bmk="">
                <a:ln>
                  <a:noFill/>
                </a:ln>
                <a:solidFill>
                  <a:srgbClr val="663300"/>
                </a:solidFill>
                <a:effectLst/>
                <a:latin typeface="Times New Roman" panose="02020603050405020304" pitchFamily="18" charset="0"/>
                <a:cs typeface="Times New Roman" panose="02020603050405020304" pitchFamily="18" charset="0"/>
              </a:rPr>
              <a:t> приводах, а </a:t>
            </a:r>
            <a:br>
              <a:rPr kumimoji="0" lang="uk-UA" altLang="uk-UA" sz="2000" b="0" i="0" u="none" strike="noStrike" cap="none" normalizeH="0" baseline="0" dirty="0" bmk="">
                <a:ln>
                  <a:noFill/>
                </a:ln>
                <a:solidFill>
                  <a:srgbClr val="663300"/>
                </a:solidFill>
                <a:effectLst/>
                <a:latin typeface="Times New Roman" panose="02020603050405020304" pitchFamily="18" charset="0"/>
                <a:cs typeface="Times New Roman" panose="02020603050405020304" pitchFamily="18" charset="0"/>
              </a:rPr>
            </a:br>
            <a:r>
              <a:rPr kumimoji="0" lang="uk-UA" altLang="uk-UA" sz="2000" b="0" i="0" u="none" strike="noStrike" cap="none" normalizeH="0" baseline="0" dirty="0" bmk="">
                <a:ln>
                  <a:noFill/>
                </a:ln>
                <a:solidFill>
                  <a:srgbClr val="663300"/>
                </a:solidFill>
                <a:effectLst/>
                <a:latin typeface="Times New Roman" panose="02020603050405020304" pitchFamily="18" charset="0"/>
                <a:cs typeface="Times New Roman" panose="02020603050405020304" pitchFamily="18" charset="0"/>
              </a:rPr>
              <a:t>також для всіх новостворюваних конструкцій гальмівних пристроїв.</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bmk="">
                <a:ln>
                  <a:noFill/>
                </a:ln>
                <a:solidFill>
                  <a:srgbClr val="663300"/>
                </a:solidFill>
                <a:effectLst/>
                <a:latin typeface="Times New Roman" panose="02020603050405020304" pitchFamily="18" charset="0"/>
                <a:cs typeface="Times New Roman" panose="02020603050405020304" pitchFamily="18" charset="0"/>
              </a:rPr>
              <a:t>Час спрацьовування </a:t>
            </a:r>
            <a:r>
              <a:rPr kumimoji="0" lang="uk-UA" altLang="uk-UA" sz="2000" b="0" i="0" u="sng" strike="noStrike" cap="none" normalizeH="0" baseline="0" dirty="0" bmk="">
                <a:ln>
                  <a:noFill/>
                </a:ln>
                <a:solidFill>
                  <a:srgbClr val="663300"/>
                </a:solidFill>
                <a:effectLst/>
                <a:latin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гальма</a:t>
            </a:r>
            <a:r>
              <a:rPr kumimoji="0" lang="uk-UA" altLang="uk-UA" sz="2000" b="0" i="0" u="none" strike="noStrike" cap="none" normalizeH="0" baseline="0" dirty="0" bmk="">
                <a:ln>
                  <a:noFill/>
                </a:ln>
                <a:solidFill>
                  <a:srgbClr val="663300"/>
                </a:solidFill>
                <a:effectLst/>
                <a:latin typeface="Times New Roman" panose="02020603050405020304" pitchFamily="18" charset="0"/>
                <a:cs typeface="Times New Roman" panose="02020603050405020304" pitchFamily="18" charset="0"/>
              </a:rPr>
              <a:t>, незалежно від типу приводу </a:t>
            </a:r>
            <a:r>
              <a:rPr kumimoji="0" lang="uk-UA" altLang="uk-UA" sz="2000" b="0" i="0" u="sng" strike="noStrike" cap="none" normalizeH="0" baseline="0" dirty="0" bmk="">
                <a:ln>
                  <a:noFill/>
                </a:ln>
                <a:solidFill>
                  <a:srgbClr val="663300"/>
                </a:solidFill>
                <a:effectLst/>
                <a:latin typeface="Times New Roman" panose="02020603050405020304" pitchFamily="18" charset="0"/>
                <a:cs typeface="Times New Roman" panose="02020603050405020304" pitchFamily="18" charset="0"/>
                <a:hlinkClick r:id="rId7">
                  <a:extLst>
                    <a:ext uri="{A12FA001-AC4F-418D-AE19-62706E023703}">
                      <ahyp:hlinkClr xmlns="" xmlns:ahyp="http://schemas.microsoft.com/office/drawing/2018/hyperlinkcolor" val="tx"/>
                    </a:ext>
                  </a:extLst>
                </a:hlinkClick>
              </a:rPr>
              <a:t>гальма</a:t>
            </a:r>
            <a:r>
              <a:rPr kumimoji="0" lang="uk-UA" altLang="uk-UA" sz="2000" b="0" i="0" u="none" strike="noStrike" cap="none" normalizeH="0" baseline="0" dirty="0" bmk="">
                <a:ln>
                  <a:noFill/>
                </a:ln>
                <a:solidFill>
                  <a:srgbClr val="663300"/>
                </a:solidFill>
                <a:effectLst/>
                <a:latin typeface="Times New Roman" panose="02020603050405020304" pitchFamily="18" charset="0"/>
                <a:cs typeface="Times New Roman" panose="02020603050405020304" pitchFamily="18" charset="0"/>
              </a:rPr>
              <a:t>, </a:t>
            </a:r>
            <a:br>
              <a:rPr kumimoji="0" lang="uk-UA" altLang="uk-UA" sz="2000" b="0" i="0" u="none" strike="noStrike" cap="none" normalizeH="0" baseline="0" dirty="0" bmk="">
                <a:ln>
                  <a:noFill/>
                </a:ln>
                <a:solidFill>
                  <a:srgbClr val="663300"/>
                </a:solidFill>
                <a:effectLst/>
                <a:latin typeface="Times New Roman" panose="02020603050405020304" pitchFamily="18" charset="0"/>
                <a:cs typeface="Times New Roman" panose="02020603050405020304" pitchFamily="18" charset="0"/>
              </a:rPr>
            </a:br>
            <a:r>
              <a:rPr kumimoji="0" lang="uk-UA" altLang="uk-UA" sz="2000" b="0" i="0" u="none" strike="noStrike" cap="none" normalizeH="0" baseline="0" dirty="0" bmk="">
                <a:ln>
                  <a:noFill/>
                </a:ln>
                <a:solidFill>
                  <a:srgbClr val="663300"/>
                </a:solidFill>
                <a:effectLst/>
                <a:latin typeface="Times New Roman" panose="02020603050405020304" pitchFamily="18" charset="0"/>
                <a:cs typeface="Times New Roman" panose="02020603050405020304" pitchFamily="18" charset="0"/>
              </a:rPr>
              <a:t>не повинен перевищувати 0,8 с. Для підйомних </a:t>
            </a:r>
            <a:r>
              <a:rPr kumimoji="0" lang="uk-UA" altLang="uk-UA" sz="2000" b="0" i="0" u="sng" strike="noStrike" cap="none" normalizeH="0" baseline="0" dirty="0" bmk="">
                <a:ln>
                  <a:noFill/>
                </a:ln>
                <a:solidFill>
                  <a:srgbClr val="663300"/>
                </a:solidFill>
                <a:effectLst/>
                <a:latin typeface="Times New Roman" panose="02020603050405020304" pitchFamily="18" charset="0"/>
                <a:cs typeface="Times New Roman" panose="02020603050405020304" pitchFamily="18" charset="0"/>
                <a:hlinkClick r:id="rId8">
                  <a:extLst>
                    <a:ext uri="{A12FA001-AC4F-418D-AE19-62706E023703}">
                      <ahyp:hlinkClr xmlns="" xmlns:ahyp="http://schemas.microsoft.com/office/drawing/2018/hyperlinkcolor" val="tx"/>
                    </a:ext>
                  </a:extLst>
                </a:hlinkClick>
              </a:rPr>
              <a:t>машин</a:t>
            </a:r>
            <a:r>
              <a:rPr kumimoji="0" lang="uk-UA" altLang="uk-UA" sz="2000" b="0" i="0" u="none" strike="noStrike" cap="none" normalizeH="0" baseline="0" dirty="0">
                <a:ln>
                  <a:noFill/>
                </a:ln>
                <a:solidFill>
                  <a:srgbClr val="663300"/>
                </a:solidFill>
                <a:effectLst/>
                <a:latin typeface="Times New Roman" panose="02020603050405020304" pitchFamily="18" charset="0"/>
                <a:cs typeface="Times New Roman" panose="02020603050405020304" pitchFamily="18" charset="0"/>
              </a:rPr>
              <a:t> зі шківами </a:t>
            </a:r>
            <a:br>
              <a:rPr kumimoji="0" lang="uk-UA" altLang="uk-UA" sz="2000" b="0" i="0" u="none" strike="noStrike" cap="none" normalizeH="0" baseline="0" dirty="0">
                <a:ln>
                  <a:noFill/>
                </a:ln>
                <a:solidFill>
                  <a:srgbClr val="663300"/>
                </a:solidFill>
                <a:effectLst/>
                <a:latin typeface="Times New Roman" panose="02020603050405020304" pitchFamily="18" charset="0"/>
                <a:cs typeface="Times New Roman" panose="02020603050405020304" pitchFamily="18" charset="0"/>
              </a:rPr>
            </a:br>
            <a:r>
              <a:rPr kumimoji="0" lang="uk-UA" altLang="uk-UA" sz="2000" b="0" i="0" u="none" strike="noStrike" cap="none" normalizeH="0" baseline="0" dirty="0">
                <a:ln>
                  <a:noFill/>
                </a:ln>
                <a:solidFill>
                  <a:srgbClr val="663300"/>
                </a:solidFill>
                <a:effectLst/>
                <a:latin typeface="Times New Roman" panose="02020603050405020304" pitchFamily="18" charset="0"/>
                <a:cs typeface="Times New Roman" panose="02020603050405020304" pitchFamily="18" charset="0"/>
              </a:rPr>
              <a:t>тертя, споряджених системами вибіркового або автоматично </a:t>
            </a:r>
            <a:br>
              <a:rPr kumimoji="0" lang="uk-UA" altLang="uk-UA" sz="2000" b="0" i="0" u="none" strike="noStrike" cap="none" normalizeH="0" baseline="0" dirty="0">
                <a:ln>
                  <a:noFill/>
                </a:ln>
                <a:solidFill>
                  <a:srgbClr val="663300"/>
                </a:solidFill>
                <a:effectLst/>
                <a:latin typeface="Times New Roman" panose="02020603050405020304" pitchFamily="18" charset="0"/>
                <a:cs typeface="Times New Roman" panose="02020603050405020304" pitchFamily="18" charset="0"/>
              </a:rPr>
            </a:br>
            <a:r>
              <a:rPr kumimoji="0" lang="uk-UA" altLang="uk-UA" sz="2000" b="0" i="0" u="none" strike="noStrike" cap="none" normalizeH="0" baseline="0" dirty="0">
                <a:ln>
                  <a:noFill/>
                </a:ln>
                <a:solidFill>
                  <a:srgbClr val="663300"/>
                </a:solidFill>
                <a:effectLst/>
                <a:latin typeface="Times New Roman" panose="02020603050405020304" pitchFamily="18" charset="0"/>
                <a:cs typeface="Times New Roman" panose="02020603050405020304" pitchFamily="18" charset="0"/>
              </a:rPr>
              <a:t>регульованого запобіжного гальмування, ця вимога поширюється </a:t>
            </a:r>
            <a:br>
              <a:rPr kumimoji="0" lang="uk-UA" altLang="uk-UA" sz="2000" b="0" i="0" u="none" strike="noStrike" cap="none" normalizeH="0" baseline="0" dirty="0">
                <a:ln>
                  <a:noFill/>
                </a:ln>
                <a:solidFill>
                  <a:srgbClr val="663300"/>
                </a:solidFill>
                <a:effectLst/>
                <a:latin typeface="Times New Roman" panose="02020603050405020304" pitchFamily="18" charset="0"/>
                <a:cs typeface="Times New Roman" panose="02020603050405020304" pitchFamily="18" charset="0"/>
              </a:rPr>
            </a:br>
            <a:r>
              <a:rPr kumimoji="0" lang="uk-UA" altLang="uk-UA" sz="2000" b="0" i="0" u="none" strike="noStrike" cap="none" normalizeH="0" baseline="0" dirty="0">
                <a:ln>
                  <a:noFill/>
                </a:ln>
                <a:solidFill>
                  <a:srgbClr val="663300"/>
                </a:solidFill>
                <a:effectLst/>
                <a:latin typeface="Times New Roman" panose="02020603050405020304" pitchFamily="18" charset="0"/>
                <a:cs typeface="Times New Roman" panose="02020603050405020304" pitchFamily="18" charset="0"/>
              </a:rPr>
              <a:t>тільки на режим опускання вантажу (противаги).</a:t>
            </a:r>
          </a:p>
        </p:txBody>
      </p:sp>
      <p:sp>
        <p:nvSpPr>
          <p:cNvPr id="8" name="TextBox 7">
            <a:extLst>
              <a:ext uri="{FF2B5EF4-FFF2-40B4-BE49-F238E27FC236}">
                <a16:creationId xmlns="" xmlns:a16="http://schemas.microsoft.com/office/drawing/2014/main" id="{C5A4660C-C251-4CB6-8C9C-0941AC99B06D}"/>
              </a:ext>
            </a:extLst>
          </p:cNvPr>
          <p:cNvSpPr txBox="1"/>
          <p:nvPr/>
        </p:nvSpPr>
        <p:spPr>
          <a:xfrm>
            <a:off x="1350498" y="604910"/>
            <a:ext cx="3587262" cy="461665"/>
          </a:xfrm>
          <a:prstGeom prst="rect">
            <a:avLst/>
          </a:prstGeom>
          <a:noFill/>
        </p:spPr>
        <p:txBody>
          <a:bodyPr wrap="square">
            <a:spAutoFit/>
          </a:bodyPr>
          <a:lstStyle/>
          <a:p>
            <a:r>
              <a:rPr lang="uk-UA" sz="2400" b="1" dirty="0">
                <a:solidFill>
                  <a:srgbClr val="663300"/>
                </a:solidFill>
                <a:latin typeface="Times New Roman" panose="02020603050405020304" pitchFamily="18" charset="0"/>
                <a:cs typeface="Times New Roman" panose="02020603050405020304" pitchFamily="18" charset="0"/>
              </a:rPr>
              <a:t>ПРАВИЛА БЕЗПЕКИ</a:t>
            </a:r>
            <a:endParaRPr lang="uk-UA" sz="2400" b="1" dirty="0"/>
          </a:p>
        </p:txBody>
      </p:sp>
    </p:spTree>
    <p:extLst>
      <p:ext uri="{BB962C8B-B14F-4D97-AF65-F5344CB8AC3E}">
        <p14:creationId xmlns="" xmlns:p14="http://schemas.microsoft.com/office/powerpoint/2010/main" val="1910328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6E2B3870-3FF8-4C97-8C6B-F9B59382E73A}"/>
              </a:ext>
            </a:extLst>
          </p:cNvPr>
          <p:cNvSpPr txBox="1"/>
          <p:nvPr/>
        </p:nvSpPr>
        <p:spPr>
          <a:xfrm>
            <a:off x="5626049" y="379217"/>
            <a:ext cx="5794572" cy="4893647"/>
          </a:xfrm>
          <a:prstGeom prst="rect">
            <a:avLst/>
          </a:prstGeom>
          <a:noFill/>
        </p:spPr>
        <p:txBody>
          <a:bodyPr wrap="square">
            <a:spAutoFit/>
          </a:bodyPr>
          <a:lstStyle/>
          <a:p>
            <a:pPr indent="457200" algn="just"/>
            <a:r>
              <a:rPr lang="uk-UA" sz="2400" dirty="0">
                <a:solidFill>
                  <a:srgbClr val="663300"/>
                </a:solidFill>
                <a:effectLst/>
                <a:latin typeface="Times New Roman" panose="02020603050405020304" pitchFamily="18" charset="0"/>
                <a:ea typeface="Times New Roman" panose="02020603050405020304" pitchFamily="18" charset="0"/>
              </a:rPr>
              <a:t>Розрізняють </a:t>
            </a:r>
            <a:r>
              <a:rPr lang="uk-UA" sz="2400" b="1" dirty="0">
                <a:solidFill>
                  <a:srgbClr val="663300"/>
                </a:solidFill>
                <a:effectLst/>
                <a:latin typeface="Times New Roman" panose="02020603050405020304" pitchFamily="18" charset="0"/>
                <a:ea typeface="Times New Roman" panose="02020603050405020304" pitchFamily="18" charset="0"/>
              </a:rPr>
              <a:t>робоче</a:t>
            </a:r>
            <a:r>
              <a:rPr lang="uk-UA" sz="2400" dirty="0">
                <a:solidFill>
                  <a:srgbClr val="663300"/>
                </a:solidFill>
                <a:effectLst/>
                <a:latin typeface="Times New Roman" panose="02020603050405020304" pitchFamily="18" charset="0"/>
                <a:ea typeface="Times New Roman" panose="02020603050405020304" pitchFamily="18" charset="0"/>
              </a:rPr>
              <a:t> та </a:t>
            </a:r>
            <a:r>
              <a:rPr lang="uk-UA" sz="2400" b="1" dirty="0">
                <a:solidFill>
                  <a:srgbClr val="663300"/>
                </a:solidFill>
                <a:effectLst/>
                <a:latin typeface="Times New Roman" panose="02020603050405020304" pitchFamily="18" charset="0"/>
                <a:ea typeface="Times New Roman" panose="02020603050405020304" pitchFamily="18" charset="0"/>
              </a:rPr>
              <a:t>запобіжне</a:t>
            </a:r>
            <a:r>
              <a:rPr lang="uk-UA" sz="2400" dirty="0">
                <a:solidFill>
                  <a:srgbClr val="663300"/>
                </a:solidFill>
                <a:effectLst/>
                <a:latin typeface="Times New Roman" panose="02020603050405020304" pitchFamily="18" charset="0"/>
                <a:ea typeface="Times New Roman" panose="02020603050405020304" pitchFamily="18" charset="0"/>
              </a:rPr>
              <a:t> гальмування. </a:t>
            </a:r>
          </a:p>
          <a:p>
            <a:pPr indent="457200" algn="just"/>
            <a:r>
              <a:rPr lang="uk-UA" sz="2400" b="1" dirty="0">
                <a:solidFill>
                  <a:srgbClr val="663300"/>
                </a:solidFill>
                <a:effectLst/>
                <a:latin typeface="Times New Roman" panose="02020603050405020304" pitchFamily="18" charset="0"/>
                <a:ea typeface="Times New Roman" panose="02020603050405020304" pitchFamily="18" charset="0"/>
              </a:rPr>
              <a:t>Робочим гальмуванням </a:t>
            </a:r>
            <a:r>
              <a:rPr lang="uk-UA" sz="2400" dirty="0">
                <a:solidFill>
                  <a:srgbClr val="663300"/>
                </a:solidFill>
                <a:effectLst/>
                <a:latin typeface="Times New Roman" panose="02020603050405020304" pitchFamily="18" charset="0"/>
                <a:ea typeface="Times New Roman" panose="02020603050405020304" pitchFamily="18" charset="0"/>
              </a:rPr>
              <a:t>забезпечується виконання заданого режиму руху підйомних судин та зупинка в потрібному положенні. </a:t>
            </a:r>
          </a:p>
          <a:p>
            <a:pPr indent="457200" algn="just"/>
            <a:r>
              <a:rPr lang="uk-UA" sz="2400" b="1" dirty="0">
                <a:solidFill>
                  <a:srgbClr val="663300"/>
                </a:solidFill>
                <a:effectLst/>
                <a:latin typeface="Times New Roman" panose="02020603050405020304" pitchFamily="18" charset="0"/>
                <a:ea typeface="Times New Roman" panose="02020603050405020304" pitchFamily="18" charset="0"/>
              </a:rPr>
              <a:t>Запобіжне гальмування </a:t>
            </a:r>
            <a:r>
              <a:rPr lang="uk-UA" sz="2400" dirty="0">
                <a:solidFill>
                  <a:srgbClr val="663300"/>
                </a:solidFill>
                <a:effectLst/>
                <a:latin typeface="Times New Roman" panose="02020603050405020304" pitchFamily="18" charset="0"/>
                <a:ea typeface="Times New Roman" panose="02020603050405020304" pitchFamily="18" charset="0"/>
              </a:rPr>
              <a:t>необхідне запобігання аварії; воно вводиться в дію або машиністом підйому або автоматично від апаратів захисту. При запобіжному гальмуванні одночасно із зупинкою машини автоматично відключається від мережі підйомний двигун.</a:t>
            </a:r>
          </a:p>
        </p:txBody>
      </p:sp>
      <p:pic>
        <p:nvPicPr>
          <p:cNvPr id="7" name="Рисунок 6">
            <a:extLst>
              <a:ext uri="{FF2B5EF4-FFF2-40B4-BE49-F238E27FC236}">
                <a16:creationId xmlns="" xmlns:a16="http://schemas.microsoft.com/office/drawing/2014/main" id="{4998B6AE-F7EA-4409-A3DD-6F6CDBCBE32A}"/>
              </a:ext>
            </a:extLst>
          </p:cNvPr>
          <p:cNvPicPr>
            <a:picLocks noChangeAspect="1"/>
          </p:cNvPicPr>
          <p:nvPr/>
        </p:nvPicPr>
        <p:blipFill rotWithShape="1">
          <a:blip r:embed="rId2"/>
          <a:srcRect l="3156" t="5437" r="6532"/>
          <a:stretch/>
        </p:blipFill>
        <p:spPr>
          <a:xfrm>
            <a:off x="45420" y="379217"/>
            <a:ext cx="5580629" cy="4068126"/>
          </a:xfrm>
          <a:prstGeom prst="rect">
            <a:avLst/>
          </a:prstGeom>
        </p:spPr>
      </p:pic>
      <p:sp>
        <p:nvSpPr>
          <p:cNvPr id="8" name="TextBox 7">
            <a:extLst>
              <a:ext uri="{FF2B5EF4-FFF2-40B4-BE49-F238E27FC236}">
                <a16:creationId xmlns="" xmlns:a16="http://schemas.microsoft.com/office/drawing/2014/main" id="{52E8A96C-D082-4685-9E6C-1FECAEC79241}"/>
              </a:ext>
            </a:extLst>
          </p:cNvPr>
          <p:cNvSpPr txBox="1"/>
          <p:nvPr/>
        </p:nvSpPr>
        <p:spPr>
          <a:xfrm>
            <a:off x="45420" y="4485295"/>
            <a:ext cx="6105378" cy="1200329"/>
          </a:xfrm>
          <a:prstGeom prst="rect">
            <a:avLst/>
          </a:prstGeom>
          <a:noFill/>
        </p:spPr>
        <p:txBody>
          <a:bodyPr wrap="square">
            <a:spAutoFit/>
          </a:bodyPr>
          <a:lstStyle/>
          <a:p>
            <a:r>
              <a:rPr lang="uk-UA" dirty="0">
                <a:solidFill>
                  <a:srgbClr val="663300"/>
                </a:solidFill>
                <a:latin typeface="Times New Roman" panose="02020603050405020304" pitchFamily="18" charset="0"/>
                <a:cs typeface="Times New Roman" panose="02020603050405020304" pitchFamily="18" charset="0"/>
              </a:rPr>
              <a:t>Конструкція гальма складається з опорних підшипників, шарнірних гальмівних балок, вертикальних гальмівних балок, тяги горизонтальної, головки шарніру, горизонтального </a:t>
            </a:r>
            <a:r>
              <a:rPr lang="uk-UA" dirty="0" err="1">
                <a:solidFill>
                  <a:srgbClr val="663300"/>
                </a:solidFill>
                <a:latin typeface="Times New Roman" panose="02020603050405020304" pitchFamily="18" charset="0"/>
                <a:cs typeface="Times New Roman" panose="02020603050405020304" pitchFamily="18" charset="0"/>
              </a:rPr>
              <a:t>важіля</a:t>
            </a:r>
            <a:r>
              <a:rPr lang="uk-UA" dirty="0">
                <a:solidFill>
                  <a:srgbClr val="663300"/>
                </a:solidFill>
                <a:latin typeface="Times New Roman" panose="02020603050405020304" pitchFamily="18" charset="0"/>
                <a:cs typeface="Times New Roman" panose="02020603050405020304" pitchFamily="18" charset="0"/>
              </a:rPr>
              <a:t>. </a:t>
            </a:r>
          </a:p>
        </p:txBody>
      </p:sp>
    </p:spTree>
    <p:extLst>
      <p:ext uri="{BB962C8B-B14F-4D97-AF65-F5344CB8AC3E}">
        <p14:creationId xmlns="" xmlns:p14="http://schemas.microsoft.com/office/powerpoint/2010/main" val="36993755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 xmlns:a16="http://schemas.microsoft.com/office/drawing/2014/main" id="{89DD66D4-2E44-4F1F-912A-EE2D3FC9595D}"/>
              </a:ext>
            </a:extLst>
          </p:cNvPr>
          <p:cNvPicPr>
            <a:picLocks noGrp="1" noChangeAspect="1"/>
          </p:cNvPicPr>
          <p:nvPr>
            <p:ph idx="1"/>
          </p:nvPr>
        </p:nvPicPr>
        <p:blipFill>
          <a:blip r:embed="rId2"/>
          <a:stretch>
            <a:fillRect/>
          </a:stretch>
        </p:blipFill>
        <p:spPr>
          <a:xfrm>
            <a:off x="8792653" y="494889"/>
            <a:ext cx="3210226" cy="2402057"/>
          </a:xfrm>
        </p:spPr>
      </p:pic>
      <p:pic>
        <p:nvPicPr>
          <p:cNvPr id="7" name="Рисунок 6">
            <a:extLst>
              <a:ext uri="{FF2B5EF4-FFF2-40B4-BE49-F238E27FC236}">
                <a16:creationId xmlns="" xmlns:a16="http://schemas.microsoft.com/office/drawing/2014/main" id="{3F4B883E-2B5D-417B-BFF1-3CEF046C4D83}"/>
              </a:ext>
            </a:extLst>
          </p:cNvPr>
          <p:cNvPicPr>
            <a:picLocks noChangeAspect="1"/>
          </p:cNvPicPr>
          <p:nvPr/>
        </p:nvPicPr>
        <p:blipFill>
          <a:blip r:embed="rId3"/>
          <a:stretch>
            <a:fillRect/>
          </a:stretch>
        </p:blipFill>
        <p:spPr>
          <a:xfrm>
            <a:off x="8792653" y="4296952"/>
            <a:ext cx="3210226" cy="2402057"/>
          </a:xfrm>
          <a:prstGeom prst="rect">
            <a:avLst/>
          </a:prstGeom>
        </p:spPr>
      </p:pic>
      <p:sp>
        <p:nvSpPr>
          <p:cNvPr id="12" name="Rectangle 1">
            <a:extLst>
              <a:ext uri="{FF2B5EF4-FFF2-40B4-BE49-F238E27FC236}">
                <a16:creationId xmlns="" xmlns:a16="http://schemas.microsoft.com/office/drawing/2014/main" id="{498BC15B-ADFD-4A49-B297-8A14BE16180B}"/>
              </a:ext>
            </a:extLst>
          </p:cNvPr>
          <p:cNvSpPr>
            <a:spLocks noChangeArrowheads="1"/>
          </p:cNvSpPr>
          <p:nvPr/>
        </p:nvSpPr>
        <p:spPr bwMode="auto">
          <a:xfrm>
            <a:off x="1" y="554550"/>
            <a:ext cx="8792652" cy="4355038"/>
          </a:xfrm>
          <a:prstGeom prst="rect">
            <a:avLst/>
          </a:prstGeom>
          <a:solidFill>
            <a:srgbClr val="FFD8D5"/>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err="1">
                <a:ln>
                  <a:noFill/>
                </a:ln>
                <a:solidFill>
                  <a:srgbClr val="663300"/>
                </a:solidFill>
                <a:effectLst/>
                <a:latin typeface="Times New Roman" panose="02020603050405020304" pitchFamily="18" charset="0"/>
                <a:cs typeface="Times New Roman" panose="02020603050405020304" pitchFamily="18" charset="0"/>
              </a:rPr>
              <a:t>Однокінцеві</a:t>
            </a:r>
            <a:r>
              <a:rPr kumimoji="0" lang="uk-UA" altLang="uk-UA" sz="2000" b="0" i="0" u="none" strike="noStrike" cap="none" normalizeH="0" baseline="0" dirty="0">
                <a:ln>
                  <a:noFill/>
                </a:ln>
                <a:solidFill>
                  <a:srgbClr val="663300"/>
                </a:solidFill>
                <a:effectLst/>
                <a:latin typeface="Times New Roman" panose="02020603050405020304" pitchFamily="18" charset="0"/>
                <a:cs typeface="Times New Roman" panose="02020603050405020304" pitchFamily="18" charset="0"/>
              </a:rPr>
              <a:t> підйомні установки в похилих виробках, на яких </a:t>
            </a:r>
            <a:br>
              <a:rPr kumimoji="0" lang="uk-UA" altLang="uk-UA" sz="2000" b="0" i="0" u="none" strike="noStrike" cap="none" normalizeH="0" baseline="0" dirty="0">
                <a:ln>
                  <a:noFill/>
                </a:ln>
                <a:solidFill>
                  <a:srgbClr val="663300"/>
                </a:solidFill>
                <a:effectLst/>
                <a:latin typeface="Times New Roman" panose="02020603050405020304" pitchFamily="18" charset="0"/>
                <a:cs typeface="Times New Roman" panose="02020603050405020304" pitchFamily="18" charset="0"/>
              </a:rPr>
            </a:br>
            <a:r>
              <a:rPr kumimoji="0" lang="uk-UA" altLang="uk-UA" sz="2000" b="0" i="0" u="none" strike="noStrike" cap="none" normalizeH="0" baseline="0" dirty="0">
                <a:ln>
                  <a:noFill/>
                </a:ln>
                <a:solidFill>
                  <a:srgbClr val="663300"/>
                </a:solidFill>
                <a:effectLst/>
                <a:latin typeface="Times New Roman" panose="02020603050405020304" pitchFamily="18" charset="0"/>
                <a:cs typeface="Times New Roman" panose="02020603050405020304" pitchFamily="18" charset="0"/>
              </a:rPr>
              <a:t>регулюванням гальмівної системи не вдається унеможливити набігання вагонеток на канат при запобіжному гальмуванні, повинні мати пристрій, який керує запобіжним гальмом під час його вмикання та яке унеможливлює набігання в режимі підіймання, а також забезпечує в момент зупинки барабана </a:t>
            </a:r>
            <a:r>
              <a:rPr kumimoji="0" lang="uk-UA" altLang="uk-UA" sz="2000" b="0" i="0" u="sng" strike="noStrike" cap="none" normalizeH="0" baseline="0" dirty="0">
                <a:ln>
                  <a:noFill/>
                </a:ln>
                <a:solidFill>
                  <a:srgbClr val="663300"/>
                </a:solidFill>
                <a:effectLst/>
                <a:latin typeface="Times New Roman" panose="02020603050405020304" pitchFamily="18" charset="0"/>
                <a:cs typeface="Times New Roman" panose="02020603050405020304" pitchFamily="18" charset="0"/>
                <a:hlinkClick r:id="rId4">
                  <a:extLst>
                    <a:ext uri="{A12FA001-AC4F-418D-AE19-62706E023703}">
                      <ahyp:hlinkClr xmlns="" xmlns:ahyp="http://schemas.microsoft.com/office/drawing/2018/hyperlinkcolor" val="tx"/>
                    </a:ext>
                  </a:extLst>
                </a:hlinkClick>
              </a:rPr>
              <a:t>м</a:t>
            </a:r>
            <a:r>
              <a:rPr kumimoji="0" lang="uk-UA" altLang="uk-UA" sz="2000" b="0" i="0" u="sng" strike="noStrike" cap="none" normalizeH="0" baseline="0" dirty="0" bmk="">
                <a:ln>
                  <a:noFill/>
                </a:ln>
                <a:solidFill>
                  <a:srgbClr val="663300"/>
                </a:solidFill>
                <a:effectLst/>
                <a:latin typeface="Times New Roman" panose="02020603050405020304" pitchFamily="18" charset="0"/>
                <a:cs typeface="Times New Roman" panose="02020603050405020304" pitchFamily="18" charset="0"/>
                <a:hlinkClick r:id="rId4">
                  <a:extLst>
                    <a:ext uri="{A12FA001-AC4F-418D-AE19-62706E023703}">
                      <ahyp:hlinkClr xmlns="" xmlns:ahyp="http://schemas.microsoft.com/office/drawing/2018/hyperlinkcolor" val="tx"/>
                    </a:ext>
                  </a:extLst>
                </a:hlinkClick>
              </a:rPr>
              <a:t>ашин</a:t>
            </a:r>
            <a:r>
              <a:rPr kumimoji="0" lang="uk-UA" altLang="uk-UA" sz="2000" b="0" i="0" u="none" strike="noStrike" cap="none" normalizeH="0" baseline="0" dirty="0" bmk="">
                <a:ln>
                  <a:noFill/>
                </a:ln>
                <a:solidFill>
                  <a:srgbClr val="663300"/>
                </a:solidFill>
                <a:effectLst/>
                <a:latin typeface="Times New Roman" panose="02020603050405020304" pitchFamily="18" charset="0"/>
                <a:cs typeface="Times New Roman" panose="02020603050405020304" pitchFamily="18" charset="0"/>
              </a:rPr>
              <a:t>и гальмівний момент величиною не менше ніж передбачена пунктом 4.9.5 цих Правил.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bmk="">
                <a:ln>
                  <a:noFill/>
                </a:ln>
                <a:solidFill>
                  <a:srgbClr val="663300"/>
                </a:solidFill>
                <a:effectLst/>
                <a:latin typeface="Times New Roman" panose="02020603050405020304" pitchFamily="18" charset="0"/>
                <a:cs typeface="Times New Roman" panose="02020603050405020304" pitchFamily="18" charset="0"/>
              </a:rPr>
              <a:t>Час спрацьовування запобіжного </a:t>
            </a:r>
            <a:r>
              <a:rPr kumimoji="0" lang="uk-UA" altLang="uk-UA" sz="2000" b="0" i="0" u="sng" strike="noStrike" cap="none" normalizeH="0" baseline="0" dirty="0" bmk="">
                <a:ln>
                  <a:noFill/>
                </a:ln>
                <a:solidFill>
                  <a:srgbClr val="663300"/>
                </a:solidFill>
                <a:effectLst/>
                <a:latin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гальма</a:t>
            </a:r>
            <a:r>
              <a:rPr kumimoji="0" lang="uk-UA" altLang="uk-UA" sz="2000" b="0" i="0" u="none" strike="noStrike" cap="none" normalizeH="0" baseline="0" dirty="0" bmk="">
                <a:ln>
                  <a:noFill/>
                </a:ln>
                <a:solidFill>
                  <a:srgbClr val="663300"/>
                </a:solidFill>
                <a:effectLst/>
                <a:latin typeface="Times New Roman" panose="02020603050405020304" pitchFamily="18" charset="0"/>
                <a:cs typeface="Times New Roman" panose="02020603050405020304" pitchFamily="18" charset="0"/>
              </a:rPr>
              <a:t> при цьому може перевищувати 0,8 с.</a:t>
            </a: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bmk="">
                <a:ln>
                  <a:noFill/>
                </a:ln>
                <a:solidFill>
                  <a:srgbClr val="663300"/>
                </a:solidFill>
                <a:effectLst/>
                <a:latin typeface="Times New Roman" panose="02020603050405020304" pitchFamily="18" charset="0"/>
                <a:cs typeface="Times New Roman" panose="02020603050405020304" pitchFamily="18" charset="0"/>
              </a:rPr>
              <a:t>Під холостим ходом </a:t>
            </a:r>
            <a:r>
              <a:rPr kumimoji="0" lang="uk-UA" altLang="uk-UA" sz="2000" b="0" i="0" u="sng" strike="noStrike" cap="none" normalizeH="0" baseline="0" dirty="0" bmk="">
                <a:ln>
                  <a:noFill/>
                </a:ln>
                <a:solidFill>
                  <a:srgbClr val="663300"/>
                </a:solidFill>
                <a:effectLst/>
                <a:latin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гальма</a:t>
            </a:r>
            <a:r>
              <a:rPr kumimoji="0" lang="uk-UA" altLang="uk-UA" sz="2000" b="0" i="0" u="none" strike="noStrike" cap="none" normalizeH="0" baseline="0" dirty="0" bmk="">
                <a:ln>
                  <a:noFill/>
                </a:ln>
                <a:solidFill>
                  <a:srgbClr val="663300"/>
                </a:solidFill>
                <a:effectLst/>
                <a:latin typeface="Times New Roman" panose="02020603050405020304" pitchFamily="18" charset="0"/>
                <a:cs typeface="Times New Roman" panose="02020603050405020304" pitchFamily="18" charset="0"/>
              </a:rPr>
              <a:t> розуміється час, що минає з моменту </a:t>
            </a:r>
            <a:br>
              <a:rPr kumimoji="0" lang="uk-UA" altLang="uk-UA" sz="2000" b="0" i="0" u="none" strike="noStrike" cap="none" normalizeH="0" baseline="0" dirty="0" bmk="">
                <a:ln>
                  <a:noFill/>
                </a:ln>
                <a:solidFill>
                  <a:srgbClr val="663300"/>
                </a:solidFill>
                <a:effectLst/>
                <a:latin typeface="Times New Roman" panose="02020603050405020304" pitchFamily="18" charset="0"/>
                <a:cs typeface="Times New Roman" panose="02020603050405020304" pitchFamily="18" charset="0"/>
              </a:rPr>
            </a:br>
            <a:r>
              <a:rPr kumimoji="0" lang="uk-UA" altLang="uk-UA" sz="2000" b="0" i="0" u="none" strike="noStrike" cap="none" normalizeH="0" baseline="0" dirty="0" bmk="">
                <a:ln>
                  <a:noFill/>
                </a:ln>
                <a:solidFill>
                  <a:srgbClr val="663300"/>
                </a:solidFill>
                <a:effectLst/>
                <a:latin typeface="Times New Roman" panose="02020603050405020304" pitchFamily="18" charset="0"/>
                <a:cs typeface="Times New Roman" panose="02020603050405020304" pitchFamily="18" charset="0"/>
              </a:rPr>
              <a:t>розривання ланцюга захисту до моменту появи зусилля у виконавчому елементі </a:t>
            </a:r>
            <a:r>
              <a:rPr kumimoji="0" lang="uk-UA" altLang="uk-UA" sz="2000" b="0" i="0" u="sng" strike="noStrike" cap="none" normalizeH="0" baseline="0" dirty="0" bmk="">
                <a:ln>
                  <a:noFill/>
                </a:ln>
                <a:solidFill>
                  <a:srgbClr val="663300"/>
                </a:solidFill>
                <a:effectLst/>
                <a:latin typeface="Times New Roman" panose="02020603050405020304" pitchFamily="18" charset="0"/>
                <a:cs typeface="Times New Roman" panose="02020603050405020304" pitchFamily="18" charset="0"/>
                <a:hlinkClick r:id="rId7">
                  <a:extLst>
                    <a:ext uri="{A12FA001-AC4F-418D-AE19-62706E023703}">
                      <ahyp:hlinkClr xmlns="" xmlns:ahyp="http://schemas.microsoft.com/office/drawing/2018/hyperlinkcolor" val="tx"/>
                    </a:ext>
                  </a:extLst>
                </a:hlinkClick>
              </a:rPr>
              <a:t>гальма</a:t>
            </a:r>
            <a:r>
              <a:rPr kumimoji="0" lang="uk-UA" altLang="uk-UA" sz="2000" b="0" i="0" u="none" strike="noStrike" cap="none" normalizeH="0" baseline="0" dirty="0" bmk="">
                <a:ln>
                  <a:noFill/>
                </a:ln>
                <a:solidFill>
                  <a:srgbClr val="663300"/>
                </a:solidFill>
                <a:effectLst/>
                <a:latin typeface="Times New Roman" panose="02020603050405020304" pitchFamily="18" charset="0"/>
                <a:cs typeface="Times New Roman" panose="02020603050405020304" pitchFamily="18"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bmk="">
                <a:ln>
                  <a:noFill/>
                </a:ln>
                <a:solidFill>
                  <a:srgbClr val="663300"/>
                </a:solidFill>
                <a:effectLst/>
                <a:latin typeface="Times New Roman" panose="02020603050405020304" pitchFamily="18" charset="0"/>
                <a:cs typeface="Times New Roman" panose="02020603050405020304" pitchFamily="18" charset="0"/>
              </a:rPr>
              <a:t>Під часом спрацьовування </a:t>
            </a:r>
            <a:r>
              <a:rPr kumimoji="0" lang="uk-UA" altLang="uk-UA" sz="2000" b="0" i="0" u="sng" strike="noStrike" cap="none" normalizeH="0" baseline="0" dirty="0" bmk="">
                <a:ln>
                  <a:noFill/>
                </a:ln>
                <a:solidFill>
                  <a:srgbClr val="663300"/>
                </a:solidFill>
                <a:effectLst/>
                <a:latin typeface="Times New Roman" panose="02020603050405020304" pitchFamily="18" charset="0"/>
                <a:cs typeface="Times New Roman" panose="02020603050405020304" pitchFamily="18" charset="0"/>
                <a:hlinkClick r:id="rId8">
                  <a:extLst>
                    <a:ext uri="{A12FA001-AC4F-418D-AE19-62706E023703}">
                      <ahyp:hlinkClr xmlns="" xmlns:ahyp="http://schemas.microsoft.com/office/drawing/2018/hyperlinkcolor" val="tx"/>
                    </a:ext>
                  </a:extLst>
                </a:hlinkClick>
              </a:rPr>
              <a:t>гальма</a:t>
            </a:r>
            <a:r>
              <a:rPr kumimoji="0" lang="uk-UA" altLang="uk-UA" sz="2000" b="0" i="0" u="none" strike="noStrike" cap="none" normalizeH="0" baseline="0" dirty="0">
                <a:ln>
                  <a:noFill/>
                </a:ln>
                <a:solidFill>
                  <a:srgbClr val="663300"/>
                </a:solidFill>
                <a:effectLst/>
                <a:latin typeface="Times New Roman" panose="02020603050405020304" pitchFamily="18" charset="0"/>
                <a:cs typeface="Times New Roman" panose="02020603050405020304" pitchFamily="18" charset="0"/>
              </a:rPr>
              <a:t> слід розуміти час, що минає з </a:t>
            </a:r>
            <a:br>
              <a:rPr kumimoji="0" lang="uk-UA" altLang="uk-UA" sz="2000" b="0" i="0" u="none" strike="noStrike" cap="none" normalizeH="0" baseline="0" dirty="0">
                <a:ln>
                  <a:noFill/>
                </a:ln>
                <a:solidFill>
                  <a:srgbClr val="663300"/>
                </a:solidFill>
                <a:effectLst/>
                <a:latin typeface="Times New Roman" panose="02020603050405020304" pitchFamily="18" charset="0"/>
                <a:cs typeface="Times New Roman" panose="02020603050405020304" pitchFamily="18" charset="0"/>
              </a:rPr>
            </a:br>
            <a:r>
              <a:rPr kumimoji="0" lang="uk-UA" altLang="uk-UA" sz="2000" b="0" i="0" u="none" strike="noStrike" cap="none" normalizeH="0" baseline="0" dirty="0">
                <a:ln>
                  <a:noFill/>
                </a:ln>
                <a:solidFill>
                  <a:srgbClr val="663300"/>
                </a:solidFill>
                <a:effectLst/>
                <a:latin typeface="Times New Roman" panose="02020603050405020304" pitchFamily="18" charset="0"/>
                <a:cs typeface="Times New Roman" panose="02020603050405020304" pitchFamily="18" charset="0"/>
              </a:rPr>
              <a:t>моменту розриву ланцюга захисту до моменту появи гальмівного </a:t>
            </a:r>
            <a:br>
              <a:rPr kumimoji="0" lang="uk-UA" altLang="uk-UA" sz="2000" b="0" i="0" u="none" strike="noStrike" cap="none" normalizeH="0" baseline="0" dirty="0">
                <a:ln>
                  <a:noFill/>
                </a:ln>
                <a:solidFill>
                  <a:srgbClr val="663300"/>
                </a:solidFill>
                <a:effectLst/>
                <a:latin typeface="Times New Roman" panose="02020603050405020304" pitchFamily="18" charset="0"/>
                <a:cs typeface="Times New Roman" panose="02020603050405020304" pitchFamily="18" charset="0"/>
              </a:rPr>
            </a:br>
            <a:r>
              <a:rPr kumimoji="0" lang="uk-UA" altLang="uk-UA" sz="2000" b="0" i="0" u="none" strike="noStrike" cap="none" normalizeH="0" baseline="0" dirty="0">
                <a:ln>
                  <a:noFill/>
                </a:ln>
                <a:solidFill>
                  <a:srgbClr val="663300"/>
                </a:solidFill>
                <a:effectLst/>
                <a:latin typeface="Times New Roman" panose="02020603050405020304" pitchFamily="18" charset="0"/>
                <a:cs typeface="Times New Roman" panose="02020603050405020304" pitchFamily="18" charset="0"/>
              </a:rPr>
              <a:t>зусилля, що дорівнює величині статичному.</a:t>
            </a:r>
          </a:p>
        </p:txBody>
      </p:sp>
      <p:sp>
        <p:nvSpPr>
          <p:cNvPr id="13" name="TextBox 12">
            <a:extLst>
              <a:ext uri="{FF2B5EF4-FFF2-40B4-BE49-F238E27FC236}">
                <a16:creationId xmlns="" xmlns:a16="http://schemas.microsoft.com/office/drawing/2014/main" id="{F7CA257D-BAFB-4A01-8235-C06E2915579F}"/>
              </a:ext>
            </a:extLst>
          </p:cNvPr>
          <p:cNvSpPr txBox="1"/>
          <p:nvPr/>
        </p:nvSpPr>
        <p:spPr>
          <a:xfrm>
            <a:off x="189121" y="4873291"/>
            <a:ext cx="8396721" cy="1323439"/>
          </a:xfrm>
          <a:prstGeom prst="rect">
            <a:avLst/>
          </a:prstGeom>
          <a:noFill/>
        </p:spPr>
        <p:txBody>
          <a:bodyPr wrap="square">
            <a:spAutoFit/>
          </a:bodyPr>
          <a:lstStyle/>
          <a:p>
            <a:r>
              <a:rPr lang="uk-UA" sz="2000" b="0" i="0" dirty="0">
                <a:solidFill>
                  <a:srgbClr val="663300"/>
                </a:solidFill>
                <a:effectLst/>
                <a:latin typeface="Times New Roman" panose="02020603050405020304" pitchFamily="18" charset="0"/>
                <a:cs typeface="Times New Roman" panose="02020603050405020304" pitchFamily="18" charset="0"/>
              </a:rPr>
              <a:t>4.9.7. Після заміни елементів гальмівної системи (гальмівні колодки, тяги, циліндри та ін.) необхідно проводити її випробування спеціалізованою налагоджувальною організацією. </a:t>
            </a:r>
            <a:r>
              <a:rPr lang="uk-UA" sz="2000" dirty="0">
                <a:solidFill>
                  <a:srgbClr val="663300"/>
                </a:solidFill>
                <a:latin typeface="Times New Roman" panose="02020603050405020304" pitchFamily="18" charset="0"/>
                <a:cs typeface="Times New Roman" panose="02020603050405020304" pitchFamily="18" charset="0"/>
              </a:rPr>
              <a:t/>
            </a:r>
            <a:br>
              <a:rPr lang="uk-UA" sz="2000" dirty="0">
                <a:solidFill>
                  <a:srgbClr val="663300"/>
                </a:solidFill>
                <a:latin typeface="Times New Roman" panose="02020603050405020304" pitchFamily="18" charset="0"/>
                <a:cs typeface="Times New Roman" panose="02020603050405020304" pitchFamily="18" charset="0"/>
              </a:rPr>
            </a:br>
            <a:r>
              <a:rPr lang="uk-UA" sz="2000" b="0" i="0" dirty="0">
                <a:solidFill>
                  <a:srgbClr val="663300"/>
                </a:solidFill>
                <a:effectLst/>
                <a:latin typeface="Times New Roman" panose="02020603050405020304" pitchFamily="18" charset="0"/>
                <a:cs typeface="Times New Roman" panose="02020603050405020304" pitchFamily="18" charset="0"/>
              </a:rPr>
              <a:t>Результати випробування оформляються актом.</a:t>
            </a:r>
            <a:endParaRPr lang="uk-UA" sz="2000" dirty="0">
              <a:solidFill>
                <a:srgbClr val="663300"/>
              </a:solidFill>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 xmlns:a16="http://schemas.microsoft.com/office/drawing/2014/main" id="{F604FAAA-BFFB-43BF-8758-8BEC28ADF16A}"/>
              </a:ext>
            </a:extLst>
          </p:cNvPr>
          <p:cNvSpPr txBox="1"/>
          <p:nvPr/>
        </p:nvSpPr>
        <p:spPr>
          <a:xfrm>
            <a:off x="3629464" y="33224"/>
            <a:ext cx="3587262" cy="461665"/>
          </a:xfrm>
          <a:prstGeom prst="rect">
            <a:avLst/>
          </a:prstGeom>
          <a:noFill/>
        </p:spPr>
        <p:txBody>
          <a:bodyPr wrap="square">
            <a:spAutoFit/>
          </a:bodyPr>
          <a:lstStyle/>
          <a:p>
            <a:r>
              <a:rPr lang="uk-UA" sz="2400" b="1" dirty="0">
                <a:solidFill>
                  <a:srgbClr val="663300"/>
                </a:solidFill>
                <a:latin typeface="Times New Roman" panose="02020603050405020304" pitchFamily="18" charset="0"/>
                <a:cs typeface="Times New Roman" panose="02020603050405020304" pitchFamily="18" charset="0"/>
              </a:rPr>
              <a:t>ПРАВИЛА БЕЗПЕКИ</a:t>
            </a:r>
            <a:endParaRPr lang="uk-UA" sz="2400" b="1" dirty="0"/>
          </a:p>
        </p:txBody>
      </p:sp>
    </p:spTree>
    <p:extLst>
      <p:ext uri="{BB962C8B-B14F-4D97-AF65-F5344CB8AC3E}">
        <p14:creationId xmlns="" xmlns:p14="http://schemas.microsoft.com/office/powerpoint/2010/main" val="16004386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 xmlns:a16="http://schemas.microsoft.com/office/drawing/2014/main" id="{C5644B89-FB25-4F04-97C9-FD3E45B412F4}"/>
              </a:ext>
            </a:extLst>
          </p:cNvPr>
          <p:cNvSpPr txBox="1"/>
          <p:nvPr/>
        </p:nvSpPr>
        <p:spPr>
          <a:xfrm>
            <a:off x="3446586" y="267286"/>
            <a:ext cx="6654018" cy="461665"/>
          </a:xfrm>
          <a:prstGeom prst="rect">
            <a:avLst/>
          </a:prstGeom>
          <a:noFill/>
        </p:spPr>
        <p:txBody>
          <a:bodyPr wrap="square">
            <a:spAutoFit/>
          </a:bodyPr>
          <a:lstStyle/>
          <a:p>
            <a:r>
              <a:rPr lang="uk-UA" sz="2400" b="1" dirty="0">
                <a:solidFill>
                  <a:srgbClr val="663300"/>
                </a:solidFill>
                <a:latin typeface="Times New Roman" panose="02020603050405020304" pitchFamily="18" charset="0"/>
                <a:cs typeface="Times New Roman" panose="02020603050405020304" pitchFamily="18" charset="0"/>
              </a:rPr>
              <a:t>ПРАВИЛА ТЕХНІЧНОЇ ЕКСПЛУАТАЦІЇ</a:t>
            </a:r>
            <a:endParaRPr lang="uk-UA" sz="2400" b="1" dirty="0"/>
          </a:p>
        </p:txBody>
      </p:sp>
      <p:pic>
        <p:nvPicPr>
          <p:cNvPr id="19" name="Picture 3">
            <a:extLst>
              <a:ext uri="{FF2B5EF4-FFF2-40B4-BE49-F238E27FC236}">
                <a16:creationId xmlns="" xmlns:a16="http://schemas.microsoft.com/office/drawing/2014/main" id="{22E1BC3B-3CAD-4DCF-B990-B4EDC8CD6513}"/>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7549839" y="2848241"/>
            <a:ext cx="4423025" cy="322196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20" name="Picture 2">
            <a:extLst>
              <a:ext uri="{FF2B5EF4-FFF2-40B4-BE49-F238E27FC236}">
                <a16:creationId xmlns="" xmlns:a16="http://schemas.microsoft.com/office/drawing/2014/main" id="{C1772F93-39A6-4144-A78D-AF7DC5F2500C}"/>
              </a:ext>
            </a:extLst>
          </p:cNvP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78125" y="2916331"/>
            <a:ext cx="4164037" cy="308578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400834" y="839245"/>
            <a:ext cx="11148164" cy="1631216"/>
          </a:xfrm>
          <a:prstGeom prst="rect">
            <a:avLst/>
          </a:prstGeom>
          <a:noFill/>
        </p:spPr>
        <p:txBody>
          <a:bodyPr wrap="square" rtlCol="0">
            <a:spAutoFit/>
          </a:bodyPr>
          <a:lstStyle/>
          <a:p>
            <a:pPr algn="just"/>
            <a:r>
              <a:rPr lang="uk-UA" sz="2000" dirty="0" smtClean="0"/>
              <a:t>11.2.3 Запобіжне гальмування підіймальної машині повинно здійснюватися вантажем або пружинами. Кількість пружин повинна бути такою, щоб при поломці однієї з них гальмове зусилля, створюване приводом, зменшувалося не більше ніж 15%.</a:t>
            </a:r>
          </a:p>
          <a:p>
            <a:pPr algn="just"/>
            <a:r>
              <a:rPr lang="uk-UA" sz="2000" dirty="0" smtClean="0"/>
              <a:t>Для вантажно-людських підіймальних установок у гальмових пристроях з пружинними приводами </a:t>
            </a:r>
            <a:r>
              <a:rPr lang="uk-UA" sz="2000" dirty="0" err="1" smtClean="0"/>
              <a:t>обов</a:t>
            </a:r>
            <a:r>
              <a:rPr lang="en-US" sz="2000" dirty="0" smtClean="0"/>
              <a:t>’</a:t>
            </a:r>
            <a:r>
              <a:rPr lang="uk-UA" sz="2000" dirty="0" err="1" smtClean="0"/>
              <a:t>язкова</a:t>
            </a:r>
            <a:r>
              <a:rPr lang="uk-UA" sz="2000" dirty="0" smtClean="0"/>
              <a:t> наявність двох приводів.</a:t>
            </a:r>
            <a:endParaRPr lang="uk-UA" sz="2000" dirty="0"/>
          </a:p>
        </p:txBody>
      </p:sp>
    </p:spTree>
    <p:extLst>
      <p:ext uri="{BB962C8B-B14F-4D97-AF65-F5344CB8AC3E}">
        <p14:creationId xmlns="" xmlns:p14="http://schemas.microsoft.com/office/powerpoint/2010/main" val="5379815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 xmlns:a16="http://schemas.microsoft.com/office/drawing/2014/main" id="{71FD99FB-D7F5-44F1-8A19-C3442160CF61}"/>
              </a:ext>
            </a:extLst>
          </p:cNvPr>
          <p:cNvSpPr txBox="1"/>
          <p:nvPr/>
        </p:nvSpPr>
        <p:spPr>
          <a:xfrm>
            <a:off x="2419644" y="134088"/>
            <a:ext cx="8159262" cy="523220"/>
          </a:xfrm>
          <a:prstGeom prst="rect">
            <a:avLst/>
          </a:prstGeom>
          <a:noFill/>
        </p:spPr>
        <p:txBody>
          <a:bodyPr wrap="square">
            <a:spAutoFit/>
          </a:bodyPr>
          <a:lstStyle/>
          <a:p>
            <a:r>
              <a:rPr lang="uk-UA" sz="2800" b="1" dirty="0">
                <a:solidFill>
                  <a:srgbClr val="663300"/>
                </a:solidFill>
                <a:latin typeface="Times New Roman" panose="02020603050405020304" pitchFamily="18" charset="0"/>
                <a:cs typeface="Times New Roman" panose="02020603050405020304" pitchFamily="18" charset="0"/>
              </a:rPr>
              <a:t>ПРАВИЛА ТЕХНІЧНОЇ ЕКСПЛУАТАЦІЇ</a:t>
            </a:r>
            <a:endParaRPr lang="uk-UA" sz="2800" b="1" dirty="0"/>
          </a:p>
        </p:txBody>
      </p:sp>
      <p:sp>
        <p:nvSpPr>
          <p:cNvPr id="10" name="TextBox 9"/>
          <p:cNvSpPr txBox="1"/>
          <p:nvPr/>
        </p:nvSpPr>
        <p:spPr>
          <a:xfrm>
            <a:off x="87682" y="701458"/>
            <a:ext cx="5736921" cy="5262979"/>
          </a:xfrm>
          <a:prstGeom prst="rect">
            <a:avLst/>
          </a:prstGeom>
          <a:noFill/>
        </p:spPr>
        <p:txBody>
          <a:bodyPr wrap="square" rtlCol="0">
            <a:spAutoFit/>
          </a:bodyPr>
          <a:lstStyle/>
          <a:p>
            <a:pPr algn="just"/>
            <a:r>
              <a:rPr lang="uk-UA" sz="1400" dirty="0" smtClean="0"/>
              <a:t>Гальмові пристрої </a:t>
            </a:r>
            <a:r>
              <a:rPr lang="uk-UA" sz="1400" dirty="0" err="1" smtClean="0"/>
              <a:t>запроєктованих</a:t>
            </a:r>
            <a:r>
              <a:rPr lang="uk-UA" sz="1400" dirty="0" smtClean="0"/>
              <a:t> підіймальних машин і лебідок повинні бути обладнанні двома незалежними приводами.</a:t>
            </a:r>
          </a:p>
          <a:p>
            <a:pPr algn="just"/>
            <a:r>
              <a:rPr lang="uk-UA" sz="1400" dirty="0" smtClean="0"/>
              <a:t>Виконавчий орган гальма запобіжного і робочого гальмування має буде колодкового типу і винний діяти на гальмові шківи або диски, що з'єднані з органом навивання або з </a:t>
            </a:r>
            <a:r>
              <a:rPr lang="uk-UA" sz="1400" dirty="0" err="1" smtClean="0"/>
              <a:t>канатоведучим</a:t>
            </a:r>
            <a:r>
              <a:rPr lang="uk-UA" sz="1400" dirty="0" smtClean="0"/>
              <a:t> шківом. Розташування гальмових шківів або дисків на валу двигуна або на проміжному валу дозволено лише для робочого гальмування. Виконавчий орган у цьому випадку може бути і стрічкового типу.</a:t>
            </a:r>
          </a:p>
          <a:p>
            <a:pPr algn="just"/>
            <a:r>
              <a:rPr lang="uk-UA" sz="1400" dirty="0" smtClean="0"/>
              <a:t>Запобіжне гальмування підіймальної машині повинне  здійснюватися як машиністом,так і автоматично . Включення запобіжного гальма повинно супроводжуватися відключенням підіймального двигуна від мережі. Усяке розмикання ланцюга захисту незалежно від його тривалості повинно викликати запобіжне гальмування, дію якого може бути припинено тільки машиністом або обслуговуючим персоналом.</a:t>
            </a:r>
          </a:p>
          <a:p>
            <a:pPr algn="just"/>
            <a:r>
              <a:rPr lang="uk-UA" sz="1400" dirty="0" smtClean="0"/>
              <a:t>11.2.4 Для діючих підіймальних машин з діаметром органа навивання до 3 м (старих типів)  для розгальмування робочого гальма дозволено застосування мускульної сили машиніста, якщо для робочого гальмування використовується вантажний привод. Гальмовий вантаж робочого гальма повинен забезпечувати гальмівний момент, що у 1,5 рази більший за максимальний статичний момент. У всіх інших випадках обов'язкове застосування регульованого робочого гальма з механічним приводом.</a:t>
            </a:r>
            <a:endParaRPr lang="uk-UA" sz="1400" dirty="0"/>
          </a:p>
        </p:txBody>
      </p:sp>
      <p:sp>
        <p:nvSpPr>
          <p:cNvPr id="11" name="TextBox 10"/>
          <p:cNvSpPr txBox="1"/>
          <p:nvPr/>
        </p:nvSpPr>
        <p:spPr>
          <a:xfrm>
            <a:off x="5987442" y="739035"/>
            <a:ext cx="5937336" cy="4832092"/>
          </a:xfrm>
          <a:prstGeom prst="rect">
            <a:avLst/>
          </a:prstGeom>
          <a:noFill/>
        </p:spPr>
        <p:txBody>
          <a:bodyPr wrap="square" rtlCol="0">
            <a:spAutoFit/>
          </a:bodyPr>
          <a:lstStyle/>
          <a:p>
            <a:pPr algn="just"/>
            <a:r>
              <a:rPr lang="uk-UA" sz="1400" dirty="0" smtClean="0"/>
              <a:t>11.2.5 Крім гальма на випадок регулювання положення барабана або ремонту гальмового пристрою в кожній підіймальній машині повинен бути передбачений спеціальний стопорний пристрій.</a:t>
            </a:r>
          </a:p>
          <a:p>
            <a:pPr algn="just"/>
            <a:r>
              <a:rPr lang="uk-UA" sz="1400" dirty="0" smtClean="0"/>
              <a:t>У разі застосування барабанів з дистанційним від'єднанням від вала (з метою регулювання взаємного положення підіймальних посудин) повинно бути передбачене блокування, яке забезпечує попереднє стопоріння </a:t>
            </a:r>
            <a:r>
              <a:rPr lang="uk-UA" sz="1400" dirty="0" err="1" smtClean="0"/>
              <a:t>звільнюваного</a:t>
            </a:r>
            <a:r>
              <a:rPr lang="uk-UA" sz="1400" dirty="0" smtClean="0"/>
              <a:t> барабана (переставної частини).</a:t>
            </a:r>
          </a:p>
          <a:p>
            <a:pPr algn="just"/>
            <a:r>
              <a:rPr lang="uk-UA" sz="1400" dirty="0" smtClean="0"/>
              <a:t>11.2.6 Середнє значення уповільнення підіймальної установки як при запобіжному, так і при робочому (в екстрених випадках) гальмуванні при підйомі вантажів згідно з НПАОП 10.0-1.01.</a:t>
            </a:r>
          </a:p>
          <a:p>
            <a:pPr algn="just"/>
            <a:r>
              <a:rPr lang="uk-UA" sz="1400" dirty="0" smtClean="0"/>
              <a:t>11.2.7 У загальному (непорушному) стані підіймальної машини (лебідки) відношення величин моментів, що створюються  запобіжним гальмом, до статичних моментів  відповідно до НПАОП 10.0-1.01.</a:t>
            </a:r>
          </a:p>
          <a:p>
            <a:pPr algn="just"/>
            <a:r>
              <a:rPr lang="uk-UA" sz="1400" dirty="0" smtClean="0"/>
              <a:t>11.2.8 Уразі розрахунку гальм коефіцієнт тертя колодок по ободу в процесі гальмування треба приймати: для дерев'яних колодок – 0,35, для </a:t>
            </a:r>
            <a:r>
              <a:rPr lang="uk-UA" sz="1400" dirty="0" err="1" smtClean="0"/>
              <a:t>пресмасових</a:t>
            </a:r>
            <a:r>
              <a:rPr lang="uk-UA" sz="1400" dirty="0" smtClean="0"/>
              <a:t> колодок – 0,3. </a:t>
            </a:r>
          </a:p>
          <a:p>
            <a:pPr algn="just"/>
            <a:r>
              <a:rPr lang="uk-UA" sz="1400" dirty="0" smtClean="0"/>
              <a:t>11.2.9  Після тривалої перерви в роботі (три місяці і більше) або переходу на іншу підіймальну установку машиніст повинний  одержати інструктаж і пройти перевірку знань. До самостійного керування машиною він може бути допущений тільки після письмового дозволу головного механіка шахти.</a:t>
            </a:r>
            <a:endParaRPr lang="uk-UA" sz="1400" dirty="0"/>
          </a:p>
        </p:txBody>
      </p:sp>
    </p:spTree>
    <p:extLst>
      <p:ext uri="{BB962C8B-B14F-4D97-AF65-F5344CB8AC3E}">
        <p14:creationId xmlns="" xmlns:p14="http://schemas.microsoft.com/office/powerpoint/2010/main" val="22345931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 xmlns:a16="http://schemas.microsoft.com/office/drawing/2014/main" id="{BB6EF5B6-6815-4795-8FA4-45BE6A9BAE33}"/>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539336" y="546294"/>
            <a:ext cx="5188026" cy="30268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2">
            <a:extLst>
              <a:ext uri="{FF2B5EF4-FFF2-40B4-BE49-F238E27FC236}">
                <a16:creationId xmlns="" xmlns:a16="http://schemas.microsoft.com/office/drawing/2014/main" id="{4544CE0D-52F8-4497-953E-2E1D61D87077}"/>
              </a:ext>
            </a:extLst>
          </p:cNvP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7202658" y="2059744"/>
            <a:ext cx="4164037" cy="308578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7" name="TextBox 6">
            <a:extLst>
              <a:ext uri="{FF2B5EF4-FFF2-40B4-BE49-F238E27FC236}">
                <a16:creationId xmlns="" xmlns:a16="http://schemas.microsoft.com/office/drawing/2014/main" id="{F6084FAF-64E8-4C59-BE03-0E3A84BBBF9E}"/>
              </a:ext>
            </a:extLst>
          </p:cNvPr>
          <p:cNvSpPr txBox="1"/>
          <p:nvPr/>
        </p:nvSpPr>
        <p:spPr>
          <a:xfrm>
            <a:off x="7076051" y="727843"/>
            <a:ext cx="4290644" cy="523220"/>
          </a:xfrm>
          <a:prstGeom prst="rect">
            <a:avLst/>
          </a:prstGeom>
          <a:noFill/>
        </p:spPr>
        <p:txBody>
          <a:bodyPr wrap="square">
            <a:spAutoFit/>
          </a:bodyPr>
          <a:lstStyle/>
          <a:p>
            <a:r>
              <a:rPr lang="uk-UA" sz="2800" b="1" dirty="0">
                <a:solidFill>
                  <a:srgbClr val="663300"/>
                </a:solidFill>
                <a:latin typeface="Times New Roman" panose="02020603050405020304" pitchFamily="18" charset="0"/>
                <a:cs typeface="Times New Roman" panose="02020603050405020304" pitchFamily="18" charset="0"/>
              </a:rPr>
              <a:t>ДЯКУЮ ЗА УВАГУ!!!</a:t>
            </a:r>
            <a:endParaRPr lang="uk-UA" sz="2800" b="1" dirty="0"/>
          </a:p>
        </p:txBody>
      </p:sp>
    </p:spTree>
    <p:extLst>
      <p:ext uri="{BB962C8B-B14F-4D97-AF65-F5344CB8AC3E}">
        <p14:creationId xmlns="" xmlns:p14="http://schemas.microsoft.com/office/powerpoint/2010/main" val="41050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7CEBD88F-AACD-48A5-83A1-DC41AFC47D96}"/>
              </a:ext>
            </a:extLst>
          </p:cNvPr>
          <p:cNvSpPr txBox="1"/>
          <p:nvPr/>
        </p:nvSpPr>
        <p:spPr>
          <a:xfrm>
            <a:off x="422031" y="0"/>
            <a:ext cx="11352626" cy="2308324"/>
          </a:xfrm>
          <a:prstGeom prst="rect">
            <a:avLst/>
          </a:prstGeom>
          <a:noFill/>
        </p:spPr>
        <p:txBody>
          <a:bodyPr wrap="square">
            <a:spAutoFit/>
          </a:bodyPr>
          <a:lstStyle/>
          <a:p>
            <a:pPr indent="457200" algn="just"/>
            <a:r>
              <a:rPr lang="uk-UA" sz="2400" dirty="0">
                <a:solidFill>
                  <a:srgbClr val="663300"/>
                </a:solidFill>
                <a:effectLst/>
                <a:latin typeface="Times New Roman" panose="02020603050405020304" pitchFamily="18" charset="0"/>
                <a:ea typeface="Times New Roman" panose="02020603050405020304" pitchFamily="18" charset="0"/>
              </a:rPr>
              <a:t>Гальма бувають </a:t>
            </a:r>
            <a:r>
              <a:rPr lang="uk-UA" sz="2400" b="1" dirty="0">
                <a:solidFill>
                  <a:srgbClr val="663300"/>
                </a:solidFill>
                <a:effectLst/>
                <a:latin typeface="Times New Roman" panose="02020603050405020304" pitchFamily="18" charset="0"/>
                <a:ea typeface="Times New Roman" panose="02020603050405020304" pitchFamily="18" charset="0"/>
              </a:rPr>
              <a:t>з кутовим та поступальним переміщенням </a:t>
            </a:r>
            <a:r>
              <a:rPr lang="uk-UA" sz="2400" dirty="0">
                <a:solidFill>
                  <a:srgbClr val="663300"/>
                </a:solidFill>
                <a:effectLst/>
                <a:latin typeface="Times New Roman" panose="02020603050405020304" pitchFamily="18" charset="0"/>
                <a:ea typeface="Times New Roman" panose="02020603050405020304" pitchFamily="18" charset="0"/>
              </a:rPr>
              <a:t>колодок. </a:t>
            </a:r>
          </a:p>
          <a:p>
            <a:pPr indent="457200" algn="just"/>
            <a:r>
              <a:rPr lang="uk-UA" sz="2400" dirty="0">
                <a:solidFill>
                  <a:srgbClr val="663300"/>
                </a:solidFill>
                <a:effectLst/>
                <a:latin typeface="Times New Roman" panose="02020603050405020304" pitchFamily="18" charset="0"/>
                <a:ea typeface="Times New Roman" panose="02020603050405020304" pitchFamily="18" charset="0"/>
              </a:rPr>
              <a:t>Перша конструкція проста, але при ній нерівномірно розподіляється тиск по колу гальмівного </a:t>
            </a:r>
            <a:r>
              <a:rPr lang="uk-UA" sz="2400" dirty="0" err="1">
                <a:solidFill>
                  <a:srgbClr val="663300"/>
                </a:solidFill>
                <a:effectLst/>
                <a:latin typeface="Times New Roman" panose="02020603050405020304" pitchFamily="18" charset="0"/>
                <a:ea typeface="Times New Roman" panose="02020603050405020304" pitchFamily="18" charset="0"/>
              </a:rPr>
              <a:t>обода</a:t>
            </a:r>
            <a:r>
              <a:rPr lang="uk-UA" sz="2400" dirty="0">
                <a:solidFill>
                  <a:srgbClr val="663300"/>
                </a:solidFill>
                <a:effectLst/>
                <a:latin typeface="Times New Roman" panose="02020603050405020304" pitchFamily="18" charset="0"/>
                <a:ea typeface="Times New Roman" panose="02020603050405020304" pitchFamily="18" charset="0"/>
              </a:rPr>
              <a:t>. У приводі з поступальним переміщенням колодок забезпечується більший гальмівний момент, рівномірний розподіл тиску за гальмівним </a:t>
            </a:r>
            <a:r>
              <a:rPr lang="uk-UA" sz="2400" dirty="0" err="1">
                <a:solidFill>
                  <a:srgbClr val="663300"/>
                </a:solidFill>
                <a:effectLst/>
                <a:latin typeface="Times New Roman" panose="02020603050405020304" pitchFamily="18" charset="0"/>
                <a:ea typeface="Times New Roman" panose="02020603050405020304" pitchFamily="18" charset="0"/>
              </a:rPr>
              <a:t>ободом</a:t>
            </a:r>
            <a:r>
              <a:rPr lang="uk-UA" sz="2400" dirty="0">
                <a:solidFill>
                  <a:srgbClr val="663300"/>
                </a:solidFill>
                <a:effectLst/>
                <a:latin typeface="Times New Roman" panose="02020603050405020304" pitchFamily="18" charset="0"/>
                <a:ea typeface="Times New Roman" panose="02020603050405020304" pitchFamily="18" charset="0"/>
              </a:rPr>
              <a:t>, менший знос їх. У той самий час виконавчий орган з поступальним переміщенням колодок має складнішу конструкцію. </a:t>
            </a:r>
          </a:p>
        </p:txBody>
      </p:sp>
      <p:pic>
        <p:nvPicPr>
          <p:cNvPr id="6" name="Рисунок 5">
            <a:extLst>
              <a:ext uri="{FF2B5EF4-FFF2-40B4-BE49-F238E27FC236}">
                <a16:creationId xmlns="" xmlns:a16="http://schemas.microsoft.com/office/drawing/2014/main" id="{520838FB-1BFB-4C47-8E41-31E7DE6A0BC0}"/>
              </a:ext>
            </a:extLst>
          </p:cNvPr>
          <p:cNvPicPr/>
          <p:nvPr/>
        </p:nvPicPr>
        <p:blipFill>
          <a:blip r:embed="rId2" cstate="print"/>
          <a:srcRect/>
          <a:stretch>
            <a:fillRect/>
          </a:stretch>
        </p:blipFill>
        <p:spPr bwMode="auto">
          <a:xfrm>
            <a:off x="1045551" y="2308324"/>
            <a:ext cx="4145427" cy="3192144"/>
          </a:xfrm>
          <a:prstGeom prst="rect">
            <a:avLst/>
          </a:prstGeom>
          <a:noFill/>
          <a:ln w="9525">
            <a:noFill/>
            <a:miter lim="800000"/>
            <a:headEnd/>
            <a:tailEnd/>
          </a:ln>
        </p:spPr>
      </p:pic>
      <p:sp>
        <p:nvSpPr>
          <p:cNvPr id="8" name="TextBox 7">
            <a:extLst>
              <a:ext uri="{FF2B5EF4-FFF2-40B4-BE49-F238E27FC236}">
                <a16:creationId xmlns="" xmlns:a16="http://schemas.microsoft.com/office/drawing/2014/main" id="{B5948D02-AB7F-4518-A529-9F2BB4B8DA16}"/>
              </a:ext>
            </a:extLst>
          </p:cNvPr>
          <p:cNvSpPr txBox="1"/>
          <p:nvPr/>
        </p:nvSpPr>
        <p:spPr>
          <a:xfrm>
            <a:off x="196948" y="5500468"/>
            <a:ext cx="6105378" cy="646331"/>
          </a:xfrm>
          <a:prstGeom prst="rect">
            <a:avLst/>
          </a:prstGeom>
          <a:noFill/>
        </p:spPr>
        <p:txBody>
          <a:bodyPr wrap="square">
            <a:spAutoFit/>
          </a:bodyPr>
          <a:lstStyle/>
          <a:p>
            <a:pPr algn="just"/>
            <a:r>
              <a:rPr lang="uk-UA" sz="1800" b="1" dirty="0">
                <a:solidFill>
                  <a:srgbClr val="663300"/>
                </a:solidFill>
                <a:effectLst/>
                <a:latin typeface="Times New Roman" panose="02020603050405020304" pitchFamily="18" charset="0"/>
                <a:ea typeface="Times New Roman" panose="02020603050405020304" pitchFamily="18" charset="0"/>
              </a:rPr>
              <a:t>Виконавчий орган гальма з кутовим переміщенням колодок</a:t>
            </a:r>
            <a:endParaRPr lang="uk-UA" sz="1200" dirty="0">
              <a:solidFill>
                <a:srgbClr val="663300"/>
              </a:solidFill>
              <a:effectLst/>
              <a:latin typeface="Times New Roman" panose="02020603050405020304" pitchFamily="18" charset="0"/>
              <a:ea typeface="Times New Roman" panose="02020603050405020304" pitchFamily="18" charset="0"/>
            </a:endParaRPr>
          </a:p>
        </p:txBody>
      </p:sp>
      <p:pic>
        <p:nvPicPr>
          <p:cNvPr id="9" name="Рисунок 8">
            <a:extLst>
              <a:ext uri="{FF2B5EF4-FFF2-40B4-BE49-F238E27FC236}">
                <a16:creationId xmlns="" xmlns:a16="http://schemas.microsoft.com/office/drawing/2014/main" id="{4504ECB2-FD77-462C-9427-7781FACC0698}"/>
              </a:ext>
            </a:extLst>
          </p:cNvPr>
          <p:cNvPicPr/>
          <p:nvPr/>
        </p:nvPicPr>
        <p:blipFill>
          <a:blip r:embed="rId3" cstate="print"/>
          <a:srcRect/>
          <a:stretch>
            <a:fillRect/>
          </a:stretch>
        </p:blipFill>
        <p:spPr bwMode="auto">
          <a:xfrm>
            <a:off x="7255217" y="2308324"/>
            <a:ext cx="4145426" cy="3192144"/>
          </a:xfrm>
          <a:prstGeom prst="rect">
            <a:avLst/>
          </a:prstGeom>
          <a:noFill/>
          <a:ln w="9525">
            <a:noFill/>
            <a:miter lim="800000"/>
            <a:headEnd/>
            <a:tailEnd/>
          </a:ln>
        </p:spPr>
      </p:pic>
      <p:sp>
        <p:nvSpPr>
          <p:cNvPr id="11" name="TextBox 10">
            <a:extLst>
              <a:ext uri="{FF2B5EF4-FFF2-40B4-BE49-F238E27FC236}">
                <a16:creationId xmlns="" xmlns:a16="http://schemas.microsoft.com/office/drawing/2014/main" id="{9AAA914C-B4D1-4007-8ACC-8FF4AEA8B671}"/>
              </a:ext>
            </a:extLst>
          </p:cNvPr>
          <p:cNvSpPr txBox="1"/>
          <p:nvPr/>
        </p:nvSpPr>
        <p:spPr>
          <a:xfrm>
            <a:off x="7255217" y="5500467"/>
            <a:ext cx="4145426" cy="646331"/>
          </a:xfrm>
          <a:prstGeom prst="rect">
            <a:avLst/>
          </a:prstGeom>
          <a:noFill/>
        </p:spPr>
        <p:txBody>
          <a:bodyPr wrap="square">
            <a:spAutoFit/>
          </a:bodyPr>
          <a:lstStyle/>
          <a:p>
            <a:r>
              <a:rPr lang="uk-UA" sz="1800" b="1" dirty="0">
                <a:solidFill>
                  <a:srgbClr val="663300"/>
                </a:solidFill>
                <a:effectLst/>
                <a:latin typeface="Times New Roman" panose="02020603050405020304" pitchFamily="18" charset="0"/>
                <a:ea typeface="Times New Roman" panose="02020603050405020304" pitchFamily="18" charset="0"/>
              </a:rPr>
              <a:t>Виконавчий орган гальма з поступальним переміщенням колодок</a:t>
            </a:r>
            <a:endParaRPr lang="uk-UA" sz="1200" dirty="0">
              <a:solidFill>
                <a:srgbClr val="6633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 xmlns:p14="http://schemas.microsoft.com/office/powerpoint/2010/main" val="1360180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03BD7264-67C1-41C2-ADC9-162522B4CA92}"/>
              </a:ext>
            </a:extLst>
          </p:cNvPr>
          <p:cNvSpPr txBox="1"/>
          <p:nvPr/>
        </p:nvSpPr>
        <p:spPr>
          <a:xfrm>
            <a:off x="5613008" y="594587"/>
            <a:ext cx="6105378" cy="4524315"/>
          </a:xfrm>
          <a:prstGeom prst="rect">
            <a:avLst/>
          </a:prstGeom>
          <a:noFill/>
        </p:spPr>
        <p:txBody>
          <a:bodyPr wrap="square">
            <a:spAutoFit/>
          </a:bodyPr>
          <a:lstStyle/>
          <a:p>
            <a:pPr indent="457200" algn="just"/>
            <a:r>
              <a:rPr lang="uk-UA" sz="2400" dirty="0">
                <a:solidFill>
                  <a:srgbClr val="663300"/>
                </a:solidFill>
                <a:effectLst/>
                <a:latin typeface="Times New Roman" panose="02020603050405020304" pitchFamily="18" charset="0"/>
                <a:ea typeface="Times New Roman" panose="02020603050405020304" pitchFamily="18" charset="0"/>
              </a:rPr>
              <a:t>Виконавчий орган гальма з кутовим переміщенням колодок маленьких і середніх підйомних машин складається з шарнірних гальмівних балок 1 із закріпленими на них прес-масовими колодками 2 вертикальних балок 3 кутового важеля 4 горизонтальної тяги 5. Тяга 6 пов'язує виконавчий орган із гальмівним приводом. Пружинні регульовані навивки 7 забезпечують рівномірний розподіл зазору між гальмівним </a:t>
            </a:r>
            <a:r>
              <a:rPr lang="uk-UA" sz="2400" dirty="0" err="1">
                <a:solidFill>
                  <a:srgbClr val="663300"/>
                </a:solidFill>
                <a:effectLst/>
                <a:latin typeface="Times New Roman" panose="02020603050405020304" pitchFamily="18" charset="0"/>
                <a:ea typeface="Times New Roman" panose="02020603050405020304" pitchFamily="18" charset="0"/>
              </a:rPr>
              <a:t>ободом</a:t>
            </a:r>
            <a:r>
              <a:rPr lang="uk-UA" sz="2400" dirty="0">
                <a:solidFill>
                  <a:srgbClr val="663300"/>
                </a:solidFill>
                <a:effectLst/>
                <a:latin typeface="Times New Roman" panose="02020603050405020304" pitchFamily="18" charset="0"/>
                <a:ea typeface="Times New Roman" panose="02020603050405020304" pitchFamily="18" charset="0"/>
              </a:rPr>
              <a:t> та колодками. Упори 8 обмежують переміщення вертикальних балок.</a:t>
            </a:r>
          </a:p>
        </p:txBody>
      </p:sp>
      <p:pic>
        <p:nvPicPr>
          <p:cNvPr id="6" name="Рисунок 5">
            <a:extLst>
              <a:ext uri="{FF2B5EF4-FFF2-40B4-BE49-F238E27FC236}">
                <a16:creationId xmlns="" xmlns:a16="http://schemas.microsoft.com/office/drawing/2014/main" id="{EA0A34BE-5AD5-469F-944F-23EBF9EF13F9}"/>
              </a:ext>
            </a:extLst>
          </p:cNvPr>
          <p:cNvPicPr/>
          <p:nvPr/>
        </p:nvPicPr>
        <p:blipFill>
          <a:blip r:embed="rId2" cstate="print"/>
          <a:srcRect/>
          <a:stretch>
            <a:fillRect/>
          </a:stretch>
        </p:blipFill>
        <p:spPr bwMode="auto">
          <a:xfrm>
            <a:off x="253218" y="594587"/>
            <a:ext cx="5312900" cy="4703451"/>
          </a:xfrm>
          <a:prstGeom prst="rect">
            <a:avLst/>
          </a:prstGeom>
          <a:noFill/>
          <a:ln w="9525">
            <a:noFill/>
            <a:miter lim="800000"/>
            <a:headEnd/>
            <a:tailEnd/>
          </a:ln>
        </p:spPr>
      </p:pic>
    </p:spTree>
    <p:extLst>
      <p:ext uri="{BB962C8B-B14F-4D97-AF65-F5344CB8AC3E}">
        <p14:creationId xmlns="" xmlns:p14="http://schemas.microsoft.com/office/powerpoint/2010/main" val="1739719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14653B10-45FA-44AA-9091-8FDFF9879FF6}"/>
              </a:ext>
            </a:extLst>
          </p:cNvPr>
          <p:cNvSpPr txBox="1"/>
          <p:nvPr/>
        </p:nvSpPr>
        <p:spPr>
          <a:xfrm>
            <a:off x="5697415" y="0"/>
            <a:ext cx="6105378" cy="6001643"/>
          </a:xfrm>
          <a:prstGeom prst="rect">
            <a:avLst/>
          </a:prstGeom>
          <a:noFill/>
        </p:spPr>
        <p:txBody>
          <a:bodyPr wrap="square">
            <a:spAutoFit/>
          </a:bodyPr>
          <a:lstStyle/>
          <a:p>
            <a:pPr indent="457200" algn="just"/>
            <a:r>
              <a:rPr lang="uk-UA" sz="2400" dirty="0">
                <a:solidFill>
                  <a:srgbClr val="663300"/>
                </a:solidFill>
                <a:effectLst/>
                <a:latin typeface="Times New Roman" panose="02020603050405020304" pitchFamily="18" charset="0"/>
                <a:ea typeface="Times New Roman" panose="02020603050405020304" pitchFamily="18" charset="0"/>
              </a:rPr>
              <a:t>Виконавчий орган гальма з поступальним переміщенням колодок великих підйомних машин НКМЗ складається з поступально переміщаються гальмівних балок </a:t>
            </a:r>
            <a:r>
              <a:rPr lang="uk-UA" sz="2400" i="1" dirty="0">
                <a:solidFill>
                  <a:srgbClr val="663300"/>
                </a:solidFill>
                <a:effectLst/>
                <a:latin typeface="Times New Roman" panose="02020603050405020304" pitchFamily="18" charset="0"/>
                <a:ea typeface="Times New Roman" panose="02020603050405020304" pitchFamily="18" charset="0"/>
              </a:rPr>
              <a:t>1</a:t>
            </a:r>
            <a:r>
              <a:rPr lang="uk-UA" sz="2400" dirty="0">
                <a:solidFill>
                  <a:srgbClr val="663300"/>
                </a:solidFill>
                <a:effectLst/>
                <a:latin typeface="Times New Roman" panose="02020603050405020304" pitchFamily="18" charset="0"/>
                <a:ea typeface="Times New Roman" panose="02020603050405020304" pitchFamily="18" charset="0"/>
              </a:rPr>
              <a:t> з прес-масовими колодками</a:t>
            </a:r>
            <a:r>
              <a:rPr lang="uk-UA" sz="2400" i="1" dirty="0">
                <a:solidFill>
                  <a:srgbClr val="663300"/>
                </a:solidFill>
                <a:effectLst/>
                <a:latin typeface="Times New Roman" panose="02020603050405020304" pitchFamily="18" charset="0"/>
                <a:ea typeface="Times New Roman" panose="02020603050405020304" pitchFamily="18" charset="0"/>
              </a:rPr>
              <a:t> 2</a:t>
            </a:r>
            <a:r>
              <a:rPr lang="uk-UA" sz="2400" dirty="0">
                <a:solidFill>
                  <a:srgbClr val="663300"/>
                </a:solidFill>
                <a:effectLst/>
                <a:latin typeface="Times New Roman" panose="02020603050405020304" pitchFamily="18" charset="0"/>
                <a:ea typeface="Times New Roman" panose="02020603050405020304" pitchFamily="18" charset="0"/>
              </a:rPr>
              <a:t>, </a:t>
            </a:r>
            <a:r>
              <a:rPr lang="uk-UA" sz="2400" dirty="0" err="1">
                <a:solidFill>
                  <a:srgbClr val="663300"/>
                </a:solidFill>
                <a:effectLst/>
                <a:latin typeface="Times New Roman" panose="02020603050405020304" pitchFamily="18" charset="0"/>
                <a:ea typeface="Times New Roman" panose="02020603050405020304" pitchFamily="18" charset="0"/>
              </a:rPr>
              <a:t>стійок</a:t>
            </a:r>
            <a:r>
              <a:rPr lang="uk-UA" sz="2400" i="1" dirty="0">
                <a:solidFill>
                  <a:srgbClr val="663300"/>
                </a:solidFill>
                <a:effectLst/>
                <a:latin typeface="Times New Roman" panose="02020603050405020304" pitchFamily="18" charset="0"/>
                <a:ea typeface="Times New Roman" panose="02020603050405020304" pitchFamily="18" charset="0"/>
              </a:rPr>
              <a:t> 3</a:t>
            </a:r>
            <a:r>
              <a:rPr lang="uk-UA" sz="2400" dirty="0">
                <a:solidFill>
                  <a:srgbClr val="663300"/>
                </a:solidFill>
                <a:effectLst/>
                <a:latin typeface="Times New Roman" panose="02020603050405020304" pitchFamily="18" charset="0"/>
                <a:ea typeface="Times New Roman" panose="02020603050405020304" pitchFamily="18" charset="0"/>
              </a:rPr>
              <a:t>, розрізної тяги </a:t>
            </a:r>
            <a:r>
              <a:rPr lang="uk-UA" sz="2400" i="1" dirty="0">
                <a:solidFill>
                  <a:srgbClr val="663300"/>
                </a:solidFill>
                <a:effectLst/>
                <a:latin typeface="Times New Roman" panose="02020603050405020304" pitchFamily="18" charset="0"/>
                <a:ea typeface="Times New Roman" panose="02020603050405020304" pitchFamily="18" charset="0"/>
              </a:rPr>
              <a:t>4</a:t>
            </a:r>
            <a:r>
              <a:rPr lang="uk-UA" sz="2400" dirty="0">
                <a:solidFill>
                  <a:srgbClr val="663300"/>
                </a:solidFill>
                <a:effectLst/>
                <a:latin typeface="Times New Roman" panose="02020603050405020304" pitchFamily="18" charset="0"/>
                <a:ea typeface="Times New Roman" panose="02020603050405020304" pitchFamily="18" charset="0"/>
              </a:rPr>
              <a:t> з регулюючою гайкою </a:t>
            </a:r>
            <a:r>
              <a:rPr lang="uk-UA" sz="2400" i="1" dirty="0">
                <a:solidFill>
                  <a:srgbClr val="663300"/>
                </a:solidFill>
                <a:effectLst/>
                <a:latin typeface="Times New Roman" panose="02020603050405020304" pitchFamily="18" charset="0"/>
                <a:ea typeface="Times New Roman" panose="02020603050405020304" pitchFamily="18" charset="0"/>
              </a:rPr>
              <a:t>5</a:t>
            </a:r>
            <a:r>
              <a:rPr lang="uk-UA" sz="2400" dirty="0">
                <a:solidFill>
                  <a:srgbClr val="663300"/>
                </a:solidFill>
                <a:effectLst/>
                <a:latin typeface="Times New Roman" panose="02020603050405020304" pitchFamily="18" charset="0"/>
                <a:ea typeface="Times New Roman" panose="02020603050405020304" pitchFamily="18" charset="0"/>
              </a:rPr>
              <a:t>, тяг </a:t>
            </a:r>
            <a:r>
              <a:rPr lang="uk-UA" sz="2400" i="1" dirty="0">
                <a:solidFill>
                  <a:srgbClr val="663300"/>
                </a:solidFill>
                <a:effectLst/>
                <a:latin typeface="Times New Roman" panose="02020603050405020304" pitchFamily="18" charset="0"/>
                <a:ea typeface="Times New Roman" panose="02020603050405020304" pitchFamily="18" charset="0"/>
              </a:rPr>
              <a:t>6</a:t>
            </a:r>
            <a:r>
              <a:rPr lang="uk-UA" sz="2400" dirty="0">
                <a:solidFill>
                  <a:srgbClr val="663300"/>
                </a:solidFill>
                <a:effectLst/>
                <a:latin typeface="Times New Roman" panose="02020603050405020304" pitchFamily="18" charset="0"/>
                <a:ea typeface="Times New Roman" panose="02020603050405020304" pitchFamily="18" charset="0"/>
              </a:rPr>
              <a:t> .</a:t>
            </a:r>
            <a:r>
              <a:rPr lang="uk-UA" sz="2400" b="1" dirty="0">
                <a:solidFill>
                  <a:srgbClr val="663300"/>
                </a:solidFill>
                <a:effectLst/>
                <a:latin typeface="Times New Roman" panose="02020603050405020304" pitchFamily="18" charset="0"/>
                <a:ea typeface="Times New Roman" panose="02020603050405020304" pitchFamily="18" charset="0"/>
              </a:rPr>
              <a:t> </a:t>
            </a:r>
            <a:r>
              <a:rPr lang="uk-UA" sz="2400" dirty="0">
                <a:solidFill>
                  <a:srgbClr val="663300"/>
                </a:solidFill>
                <a:effectLst/>
                <a:latin typeface="Times New Roman" panose="02020603050405020304" pitchFamily="18" charset="0"/>
                <a:ea typeface="Times New Roman" panose="02020603050405020304" pitchFamily="18" charset="0"/>
              </a:rPr>
              <a:t>З приводом гальма виконавчий орган пов'язаний штангою </a:t>
            </a:r>
            <a:r>
              <a:rPr lang="uk-UA" sz="2400" i="1" dirty="0">
                <a:solidFill>
                  <a:srgbClr val="663300"/>
                </a:solidFill>
                <a:effectLst/>
                <a:latin typeface="Times New Roman" panose="02020603050405020304" pitchFamily="18" charset="0"/>
                <a:ea typeface="Times New Roman" panose="02020603050405020304" pitchFamily="18" charset="0"/>
              </a:rPr>
              <a:t>8</a:t>
            </a:r>
            <a:r>
              <a:rPr lang="uk-UA" sz="2400" dirty="0">
                <a:solidFill>
                  <a:srgbClr val="663300"/>
                </a:solidFill>
                <a:effectLst/>
                <a:latin typeface="Times New Roman" panose="02020603050405020304" pitchFamily="18" charset="0"/>
                <a:ea typeface="Times New Roman" panose="02020603050405020304" pitchFamily="18" charset="0"/>
              </a:rPr>
              <a:t>, при русі якої вгору відбувається загальмовування машини, так як балки</a:t>
            </a:r>
            <a:r>
              <a:rPr lang="uk-UA" sz="2400" i="1" dirty="0">
                <a:solidFill>
                  <a:srgbClr val="663300"/>
                </a:solidFill>
                <a:effectLst/>
                <a:latin typeface="Times New Roman" panose="02020603050405020304" pitchFamily="18" charset="0"/>
                <a:ea typeface="Times New Roman" panose="02020603050405020304" pitchFamily="18" charset="0"/>
              </a:rPr>
              <a:t> 1 </a:t>
            </a:r>
            <a:r>
              <a:rPr lang="uk-UA" sz="2400" dirty="0">
                <a:solidFill>
                  <a:srgbClr val="663300"/>
                </a:solidFill>
                <a:effectLst/>
                <a:latin typeface="Times New Roman" panose="02020603050405020304" pitchFamily="18" charset="0"/>
                <a:ea typeface="Times New Roman" panose="02020603050405020304" pitchFamily="18" charset="0"/>
              </a:rPr>
              <a:t>з прес-масовими колодками</a:t>
            </a:r>
            <a:r>
              <a:rPr lang="uk-UA" sz="2400" i="1" dirty="0">
                <a:solidFill>
                  <a:srgbClr val="663300"/>
                </a:solidFill>
                <a:effectLst/>
                <a:latin typeface="Times New Roman" panose="02020603050405020304" pitchFamily="18" charset="0"/>
                <a:ea typeface="Times New Roman" panose="02020603050405020304" pitchFamily="18" charset="0"/>
              </a:rPr>
              <a:t> 2</a:t>
            </a:r>
            <a:r>
              <a:rPr lang="uk-UA" sz="2400" dirty="0">
                <a:solidFill>
                  <a:srgbClr val="663300"/>
                </a:solidFill>
                <a:effectLst/>
                <a:latin typeface="Times New Roman" panose="02020603050405020304" pitchFamily="18" charset="0"/>
                <a:ea typeface="Times New Roman" panose="02020603050405020304" pitchFamily="18" charset="0"/>
              </a:rPr>
              <a:t> притискаються до гальмівного </a:t>
            </a:r>
            <a:r>
              <a:rPr lang="uk-UA" sz="2400" dirty="0" err="1">
                <a:solidFill>
                  <a:srgbClr val="663300"/>
                </a:solidFill>
                <a:effectLst/>
                <a:latin typeface="Times New Roman" panose="02020603050405020304" pitchFamily="18" charset="0"/>
                <a:ea typeface="Times New Roman" panose="02020603050405020304" pitchFamily="18" charset="0"/>
              </a:rPr>
              <a:t>обода</a:t>
            </a:r>
            <a:r>
              <a:rPr lang="uk-UA" sz="2400" dirty="0">
                <a:solidFill>
                  <a:srgbClr val="663300"/>
                </a:solidFill>
                <a:effectLst/>
                <a:latin typeface="Times New Roman" panose="02020603050405020304" pitchFamily="18" charset="0"/>
                <a:ea typeface="Times New Roman" panose="02020603050405020304" pitchFamily="18" charset="0"/>
              </a:rPr>
              <a:t> </a:t>
            </a:r>
            <a:r>
              <a:rPr lang="uk-UA" sz="2400" i="1" dirty="0">
                <a:solidFill>
                  <a:srgbClr val="663300"/>
                </a:solidFill>
                <a:effectLst/>
                <a:latin typeface="Times New Roman" panose="02020603050405020304" pitchFamily="18" charset="0"/>
                <a:ea typeface="Times New Roman" panose="02020603050405020304" pitchFamily="18" charset="0"/>
              </a:rPr>
              <a:t>9</a:t>
            </a:r>
            <a:r>
              <a:rPr lang="uk-UA" sz="2400" dirty="0">
                <a:solidFill>
                  <a:srgbClr val="663300"/>
                </a:solidFill>
                <a:effectLst/>
                <a:latin typeface="Times New Roman" panose="02020603050405020304" pitchFamily="18" charset="0"/>
                <a:ea typeface="Times New Roman" panose="02020603050405020304" pitchFamily="18" charset="0"/>
              </a:rPr>
              <a:t>. При розгальмовуванні балки </a:t>
            </a:r>
            <a:r>
              <a:rPr lang="uk-UA" sz="2400" i="1" dirty="0">
                <a:solidFill>
                  <a:srgbClr val="663300"/>
                </a:solidFill>
                <a:effectLst/>
                <a:latin typeface="Times New Roman" panose="02020603050405020304" pitchFamily="18" charset="0"/>
                <a:ea typeface="Times New Roman" panose="02020603050405020304" pitchFamily="18" charset="0"/>
              </a:rPr>
              <a:t>1 </a:t>
            </a:r>
            <a:r>
              <a:rPr lang="uk-UA" sz="2400" dirty="0">
                <a:solidFill>
                  <a:srgbClr val="663300"/>
                </a:solidFill>
                <a:effectLst/>
                <a:latin typeface="Times New Roman" panose="02020603050405020304" pitchFamily="18" charset="0"/>
                <a:ea typeface="Times New Roman" panose="02020603050405020304" pitchFamily="18" charset="0"/>
              </a:rPr>
              <a:t>відходять від </a:t>
            </a:r>
            <a:r>
              <a:rPr lang="uk-UA" sz="2400" dirty="0" err="1">
                <a:solidFill>
                  <a:srgbClr val="663300"/>
                </a:solidFill>
                <a:effectLst/>
                <a:latin typeface="Times New Roman" panose="02020603050405020304" pitchFamily="18" charset="0"/>
                <a:ea typeface="Times New Roman" panose="02020603050405020304" pitchFamily="18" charset="0"/>
              </a:rPr>
              <a:t>обода</a:t>
            </a:r>
            <a:r>
              <a:rPr lang="uk-UA" sz="2400" dirty="0">
                <a:solidFill>
                  <a:srgbClr val="663300"/>
                </a:solidFill>
                <a:effectLst/>
                <a:latin typeface="Times New Roman" panose="02020603050405020304" pitchFamily="18" charset="0"/>
                <a:ea typeface="Times New Roman" panose="02020603050405020304" pitchFamily="18" charset="0"/>
              </a:rPr>
              <a:t> </a:t>
            </a:r>
            <a:r>
              <a:rPr lang="uk-UA" sz="2400" i="1" dirty="0">
                <a:solidFill>
                  <a:srgbClr val="663300"/>
                </a:solidFill>
                <a:effectLst/>
                <a:latin typeface="Times New Roman" panose="02020603050405020304" pitchFamily="18" charset="0"/>
                <a:ea typeface="Times New Roman" panose="02020603050405020304" pitchFamily="18" charset="0"/>
              </a:rPr>
              <a:t>9</a:t>
            </a:r>
            <a:r>
              <a:rPr lang="uk-UA" sz="2400" dirty="0">
                <a:solidFill>
                  <a:srgbClr val="663300"/>
                </a:solidFill>
                <a:effectLst/>
                <a:latin typeface="Times New Roman" panose="02020603050405020304" pitchFamily="18" charset="0"/>
                <a:ea typeface="Times New Roman" panose="02020603050405020304" pitchFamily="18" charset="0"/>
              </a:rPr>
              <a:t> за рахунок неврівноваженості приводу. Регулювання зазору між колодками </a:t>
            </a:r>
            <a:r>
              <a:rPr lang="uk-UA" sz="2400" i="1" dirty="0">
                <a:solidFill>
                  <a:srgbClr val="663300"/>
                </a:solidFill>
                <a:effectLst/>
                <a:latin typeface="Times New Roman" panose="02020603050405020304" pitchFamily="18" charset="0"/>
                <a:ea typeface="Times New Roman" panose="02020603050405020304" pitchFamily="18" charset="0"/>
              </a:rPr>
              <a:t>2</a:t>
            </a:r>
            <a:r>
              <a:rPr lang="uk-UA" sz="2400" dirty="0">
                <a:solidFill>
                  <a:srgbClr val="663300"/>
                </a:solidFill>
                <a:effectLst/>
                <a:latin typeface="Times New Roman" panose="02020603050405020304" pitchFamily="18" charset="0"/>
                <a:ea typeface="Times New Roman" panose="02020603050405020304" pitchFamily="18" charset="0"/>
              </a:rPr>
              <a:t> і </a:t>
            </a:r>
            <a:r>
              <a:rPr lang="uk-UA" sz="2400" dirty="0" err="1">
                <a:solidFill>
                  <a:srgbClr val="663300"/>
                </a:solidFill>
                <a:effectLst/>
                <a:latin typeface="Times New Roman" panose="02020603050405020304" pitchFamily="18" charset="0"/>
                <a:ea typeface="Times New Roman" panose="02020603050405020304" pitchFamily="18" charset="0"/>
              </a:rPr>
              <a:t>ободом</a:t>
            </a:r>
            <a:r>
              <a:rPr lang="uk-UA" sz="2400" dirty="0">
                <a:solidFill>
                  <a:srgbClr val="663300"/>
                </a:solidFill>
                <a:effectLst/>
                <a:latin typeface="Times New Roman" panose="02020603050405020304" pitchFamily="18" charset="0"/>
                <a:ea typeface="Times New Roman" panose="02020603050405020304" pitchFamily="18" charset="0"/>
              </a:rPr>
              <a:t> </a:t>
            </a:r>
            <a:r>
              <a:rPr lang="uk-UA" sz="2400" i="1" dirty="0">
                <a:solidFill>
                  <a:srgbClr val="663300"/>
                </a:solidFill>
                <a:effectLst/>
                <a:latin typeface="Times New Roman" panose="02020603050405020304" pitchFamily="18" charset="0"/>
                <a:ea typeface="Times New Roman" panose="02020603050405020304" pitchFamily="18" charset="0"/>
              </a:rPr>
              <a:t>9</a:t>
            </a:r>
            <a:r>
              <a:rPr lang="uk-UA" sz="2400" dirty="0">
                <a:solidFill>
                  <a:srgbClr val="663300"/>
                </a:solidFill>
                <a:effectLst/>
                <a:latin typeface="Times New Roman" panose="02020603050405020304" pitchFamily="18" charset="0"/>
                <a:ea typeface="Times New Roman" panose="02020603050405020304" pitchFamily="18" charset="0"/>
              </a:rPr>
              <a:t> виробляється упорами </a:t>
            </a:r>
            <a:r>
              <a:rPr lang="uk-UA" sz="2400" i="1" dirty="0">
                <a:solidFill>
                  <a:srgbClr val="663300"/>
                </a:solidFill>
                <a:effectLst/>
                <a:latin typeface="Times New Roman" panose="02020603050405020304" pitchFamily="18" charset="0"/>
                <a:ea typeface="Times New Roman" panose="02020603050405020304" pitchFamily="18" charset="0"/>
              </a:rPr>
              <a:t>10</a:t>
            </a:r>
            <a:r>
              <a:rPr lang="uk-UA" sz="2400" dirty="0">
                <a:solidFill>
                  <a:srgbClr val="663300"/>
                </a:solidFill>
                <a:effectLst/>
                <a:latin typeface="Times New Roman" panose="02020603050405020304" pitchFamily="18" charset="0"/>
                <a:ea typeface="Times New Roman" panose="02020603050405020304" pitchFamily="18" charset="0"/>
              </a:rPr>
              <a:t>, </a:t>
            </a:r>
            <a:r>
              <a:rPr lang="uk-UA" sz="2400" i="1" dirty="0">
                <a:solidFill>
                  <a:srgbClr val="663300"/>
                </a:solidFill>
                <a:effectLst/>
                <a:latin typeface="Times New Roman" panose="02020603050405020304" pitchFamily="18" charset="0"/>
                <a:ea typeface="Times New Roman" panose="02020603050405020304" pitchFamily="18" charset="0"/>
              </a:rPr>
              <a:t>11</a:t>
            </a:r>
            <a:r>
              <a:rPr lang="uk-UA" sz="2400" dirty="0">
                <a:solidFill>
                  <a:srgbClr val="663300"/>
                </a:solidFill>
                <a:effectLst/>
                <a:latin typeface="Times New Roman" panose="02020603050405020304" pitchFamily="18" charset="0"/>
                <a:ea typeface="Times New Roman" panose="02020603050405020304" pitchFamily="18" charset="0"/>
              </a:rPr>
              <a:t> і стійкою </a:t>
            </a:r>
            <a:r>
              <a:rPr lang="uk-UA" sz="2400" i="1" dirty="0">
                <a:solidFill>
                  <a:srgbClr val="663300"/>
                </a:solidFill>
                <a:effectLst/>
                <a:latin typeface="Times New Roman" panose="02020603050405020304" pitchFamily="18" charset="0"/>
                <a:ea typeface="Times New Roman" panose="02020603050405020304" pitchFamily="18" charset="0"/>
              </a:rPr>
              <a:t>12</a:t>
            </a:r>
            <a:r>
              <a:rPr lang="uk-UA" sz="2400" dirty="0">
                <a:solidFill>
                  <a:srgbClr val="663300"/>
                </a:solidFill>
                <a:effectLst/>
                <a:latin typeface="Times New Roman" panose="02020603050405020304" pitchFamily="18" charset="0"/>
                <a:ea typeface="Times New Roman" panose="02020603050405020304" pitchFamily="18" charset="0"/>
              </a:rPr>
              <a:t>.</a:t>
            </a:r>
          </a:p>
        </p:txBody>
      </p:sp>
      <p:pic>
        <p:nvPicPr>
          <p:cNvPr id="6" name="Рисунок 5">
            <a:extLst>
              <a:ext uri="{FF2B5EF4-FFF2-40B4-BE49-F238E27FC236}">
                <a16:creationId xmlns="" xmlns:a16="http://schemas.microsoft.com/office/drawing/2014/main" id="{621A6DBD-2D4D-43D6-97CC-83546B0A3AD8}"/>
              </a:ext>
            </a:extLst>
          </p:cNvPr>
          <p:cNvPicPr/>
          <p:nvPr/>
        </p:nvPicPr>
        <p:blipFill>
          <a:blip r:embed="rId2" cstate="print"/>
          <a:srcRect/>
          <a:stretch>
            <a:fillRect/>
          </a:stretch>
        </p:blipFill>
        <p:spPr bwMode="auto">
          <a:xfrm>
            <a:off x="179167" y="236855"/>
            <a:ext cx="5518247" cy="5094799"/>
          </a:xfrm>
          <a:prstGeom prst="rect">
            <a:avLst/>
          </a:prstGeom>
          <a:noFill/>
          <a:ln w="9525">
            <a:noFill/>
            <a:miter lim="800000"/>
            <a:headEnd/>
            <a:tailEnd/>
          </a:ln>
        </p:spPr>
      </p:pic>
    </p:spTree>
    <p:extLst>
      <p:ext uri="{BB962C8B-B14F-4D97-AF65-F5344CB8AC3E}">
        <p14:creationId xmlns="" xmlns:p14="http://schemas.microsoft.com/office/powerpoint/2010/main" val="11057858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D90C4126-6210-4AE3-BA41-F7207791286D}"/>
              </a:ext>
            </a:extLst>
          </p:cNvPr>
          <p:cNvSpPr txBox="1"/>
          <p:nvPr/>
        </p:nvSpPr>
        <p:spPr>
          <a:xfrm>
            <a:off x="7244862" y="360794"/>
            <a:ext cx="4164036" cy="4893647"/>
          </a:xfrm>
          <a:prstGeom prst="rect">
            <a:avLst/>
          </a:prstGeom>
          <a:noFill/>
        </p:spPr>
        <p:txBody>
          <a:bodyPr wrap="square">
            <a:spAutoFit/>
          </a:bodyPr>
          <a:lstStyle/>
          <a:p>
            <a:pPr indent="457200" algn="just"/>
            <a:r>
              <a:rPr lang="uk-UA" sz="2400" spc="260" dirty="0">
                <a:solidFill>
                  <a:srgbClr val="663300"/>
                </a:solidFill>
                <a:effectLst/>
                <a:latin typeface="Times New Roman" panose="02020603050405020304" pitchFamily="18" charset="0"/>
                <a:ea typeface="Times New Roman" panose="02020603050405020304" pitchFamily="18" charset="0"/>
              </a:rPr>
              <a:t>Виконавчий орган </a:t>
            </a:r>
            <a:r>
              <a:rPr lang="uk-UA" sz="2400" dirty="0">
                <a:solidFill>
                  <a:srgbClr val="663300"/>
                </a:solidFill>
                <a:effectLst/>
                <a:latin typeface="Times New Roman" panose="02020603050405020304" pitchFamily="18" charset="0"/>
                <a:ea typeface="Times New Roman" panose="02020603050405020304" pitchFamily="18" charset="0"/>
              </a:rPr>
              <a:t>гальма сучасних машин є загальним для робочого та запобіжного гальмування і є гальмовими балками із закріпленими на них прес-масовими колодками, які діють на сталеві гальмівні </a:t>
            </a:r>
            <a:r>
              <a:rPr lang="uk-UA" sz="2400" dirty="0" err="1">
                <a:solidFill>
                  <a:srgbClr val="663300"/>
                </a:solidFill>
                <a:effectLst/>
                <a:latin typeface="Times New Roman" panose="02020603050405020304" pitchFamily="18" charset="0"/>
                <a:ea typeface="Times New Roman" panose="02020603050405020304" pitchFamily="18" charset="0"/>
              </a:rPr>
              <a:t>ободи</a:t>
            </a:r>
            <a:r>
              <a:rPr lang="uk-UA" sz="2400" dirty="0">
                <a:solidFill>
                  <a:srgbClr val="663300"/>
                </a:solidFill>
                <a:effectLst/>
                <a:latin typeface="Times New Roman" panose="02020603050405020304" pitchFamily="18" charset="0"/>
                <a:ea typeface="Times New Roman" panose="02020603050405020304" pitchFamily="18" charset="0"/>
              </a:rPr>
              <a:t> органу навивки. Підйомна машина має два гальмівні </a:t>
            </a:r>
            <a:r>
              <a:rPr lang="uk-UA" sz="2400" dirty="0" err="1">
                <a:solidFill>
                  <a:srgbClr val="663300"/>
                </a:solidFill>
                <a:effectLst/>
                <a:latin typeface="Times New Roman" panose="02020603050405020304" pitchFamily="18" charset="0"/>
                <a:ea typeface="Times New Roman" panose="02020603050405020304" pitchFamily="18" charset="0"/>
              </a:rPr>
              <a:t>ободи</a:t>
            </a:r>
            <a:r>
              <a:rPr lang="uk-UA" sz="2400" dirty="0">
                <a:solidFill>
                  <a:srgbClr val="663300"/>
                </a:solidFill>
                <a:effectLst/>
                <a:latin typeface="Times New Roman" panose="02020603050405020304" pitchFamily="18" charset="0"/>
                <a:ea typeface="Times New Roman" panose="02020603050405020304" pitchFamily="18" charset="0"/>
              </a:rPr>
              <a:t> і на кожного з них діє індивідуальний виконавчий орган.</a:t>
            </a:r>
          </a:p>
        </p:txBody>
      </p:sp>
      <p:pic>
        <p:nvPicPr>
          <p:cNvPr id="6" name="Рисунок 5">
            <a:extLst>
              <a:ext uri="{FF2B5EF4-FFF2-40B4-BE49-F238E27FC236}">
                <a16:creationId xmlns="" xmlns:a16="http://schemas.microsoft.com/office/drawing/2014/main" id="{F46E41FC-7D32-46D5-A300-F28FDC06960C}"/>
              </a:ext>
            </a:extLst>
          </p:cNvPr>
          <p:cNvPicPr>
            <a:picLocks noChangeAspect="1"/>
          </p:cNvPicPr>
          <p:nvPr/>
        </p:nvPicPr>
        <p:blipFill rotWithShape="1">
          <a:blip r:embed="rId2"/>
          <a:srcRect r="8669"/>
          <a:stretch/>
        </p:blipFill>
        <p:spPr>
          <a:xfrm>
            <a:off x="548640" y="506823"/>
            <a:ext cx="6569612" cy="4784420"/>
          </a:xfrm>
          <a:prstGeom prst="rect">
            <a:avLst/>
          </a:prstGeom>
        </p:spPr>
      </p:pic>
    </p:spTree>
    <p:extLst>
      <p:ext uri="{BB962C8B-B14F-4D97-AF65-F5344CB8AC3E}">
        <p14:creationId xmlns="" xmlns:p14="http://schemas.microsoft.com/office/powerpoint/2010/main" val="15598288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 xmlns:a16="http://schemas.microsoft.com/office/drawing/2014/main" id="{79EE1384-752F-476A-A9B2-B1C38C039CFF}"/>
              </a:ext>
            </a:extLst>
          </p:cNvPr>
          <p:cNvPicPr>
            <a:picLocks noChangeAspect="1"/>
          </p:cNvPicPr>
          <p:nvPr/>
        </p:nvPicPr>
        <p:blipFill>
          <a:blip r:embed="rId2"/>
          <a:stretch>
            <a:fillRect/>
          </a:stretch>
        </p:blipFill>
        <p:spPr>
          <a:xfrm>
            <a:off x="1258029" y="96756"/>
            <a:ext cx="9675942" cy="3673949"/>
          </a:xfrm>
          <a:prstGeom prst="rect">
            <a:avLst/>
          </a:prstGeom>
        </p:spPr>
      </p:pic>
      <p:sp>
        <p:nvSpPr>
          <p:cNvPr id="6" name="TextBox 5">
            <a:extLst>
              <a:ext uri="{FF2B5EF4-FFF2-40B4-BE49-F238E27FC236}">
                <a16:creationId xmlns="" xmlns:a16="http://schemas.microsoft.com/office/drawing/2014/main" id="{2880C937-FE36-416B-BA45-69DAA4238DAC}"/>
              </a:ext>
            </a:extLst>
          </p:cNvPr>
          <p:cNvSpPr txBox="1"/>
          <p:nvPr/>
        </p:nvSpPr>
        <p:spPr>
          <a:xfrm>
            <a:off x="1097279" y="3770705"/>
            <a:ext cx="10782599" cy="2308324"/>
          </a:xfrm>
          <a:prstGeom prst="rect">
            <a:avLst/>
          </a:prstGeom>
          <a:noFill/>
        </p:spPr>
        <p:txBody>
          <a:bodyPr wrap="square">
            <a:spAutoFit/>
          </a:bodyPr>
          <a:lstStyle/>
          <a:p>
            <a:pPr algn="just"/>
            <a:r>
              <a:rPr lang="uk-UA" dirty="0">
                <a:latin typeface="Times New Roman" panose="02020603050405020304" pitchFamily="18" charset="0"/>
                <a:cs typeface="Times New Roman" panose="02020603050405020304" pitchFamily="18" charset="0"/>
              </a:rPr>
              <a:t>З аналізу напружено-деформованого стану (рис. 2) можна помітити що осьові переміщення уздовж поздовжньої осі шарніра відсутні. Напруги на вузлах - в межах допустимих. Максимальна напруга - 69,02 МПа. У вертикальних важелях - 17,26 МПа, в боковинах - 5,8 МПа, в тязі 23МПа, в горизонтальному важелі - 11,5 МПа і в опорах - 5,8МПа. Ці напруження відповідають запасу міцності 1,73 при допустимому 1,5-2. Виходячи с цього, спроектована конструкція гальма може бути використана для піднімальної машини МК-5х4. 4. За результатами розрахунку колодки (рис. 3) можна помітити що тиск не перевищує допустимому значенню 2 МПа, що зазначено в технічному завданні. Це свідчить про те, що тиск в накладках розподіляється рівномірно і як наслідок стирається теж рівномірно</a:t>
            </a:r>
          </a:p>
        </p:txBody>
      </p:sp>
    </p:spTree>
    <p:extLst>
      <p:ext uri="{BB962C8B-B14F-4D97-AF65-F5344CB8AC3E}">
        <p14:creationId xmlns="" xmlns:p14="http://schemas.microsoft.com/office/powerpoint/2010/main" val="26017562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 xmlns:a16="http://schemas.microsoft.com/office/drawing/2014/main" id="{D53CA246-7159-4178-BCE9-1DC7A4975C63}"/>
              </a:ext>
            </a:extLst>
          </p:cNvPr>
          <p:cNvPicPr>
            <a:picLocks noChangeAspect="1"/>
          </p:cNvPicPr>
          <p:nvPr/>
        </p:nvPicPr>
        <p:blipFill>
          <a:blip r:embed="rId2"/>
          <a:stretch>
            <a:fillRect/>
          </a:stretch>
        </p:blipFill>
        <p:spPr>
          <a:xfrm>
            <a:off x="154744" y="253218"/>
            <a:ext cx="5824025" cy="3875385"/>
          </a:xfrm>
          <a:prstGeom prst="rect">
            <a:avLst/>
          </a:prstGeom>
        </p:spPr>
      </p:pic>
      <p:pic>
        <p:nvPicPr>
          <p:cNvPr id="10" name="Рисунок 9">
            <a:extLst>
              <a:ext uri="{FF2B5EF4-FFF2-40B4-BE49-F238E27FC236}">
                <a16:creationId xmlns="" xmlns:a16="http://schemas.microsoft.com/office/drawing/2014/main" id="{4C3068B9-032C-4B98-A4C0-C2836ACC979F}"/>
              </a:ext>
            </a:extLst>
          </p:cNvPr>
          <p:cNvPicPr>
            <a:picLocks noChangeAspect="1"/>
          </p:cNvPicPr>
          <p:nvPr/>
        </p:nvPicPr>
        <p:blipFill>
          <a:blip r:embed="rId3"/>
          <a:stretch>
            <a:fillRect/>
          </a:stretch>
        </p:blipFill>
        <p:spPr>
          <a:xfrm>
            <a:off x="5588774" y="1710485"/>
            <a:ext cx="6448482" cy="4289121"/>
          </a:xfrm>
          <a:prstGeom prst="rect">
            <a:avLst/>
          </a:prstGeom>
        </p:spPr>
      </p:pic>
    </p:spTree>
    <p:extLst>
      <p:ext uri="{BB962C8B-B14F-4D97-AF65-F5344CB8AC3E}">
        <p14:creationId xmlns="" xmlns:p14="http://schemas.microsoft.com/office/powerpoint/2010/main" val="577144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1EB3F35E-25DC-4278-A1DD-9C25E3EE108A}"/>
              </a:ext>
            </a:extLst>
          </p:cNvPr>
          <p:cNvSpPr txBox="1"/>
          <p:nvPr/>
        </p:nvSpPr>
        <p:spPr>
          <a:xfrm>
            <a:off x="5866228" y="311056"/>
            <a:ext cx="6105378" cy="4524315"/>
          </a:xfrm>
          <a:prstGeom prst="rect">
            <a:avLst/>
          </a:prstGeom>
          <a:noFill/>
        </p:spPr>
        <p:txBody>
          <a:bodyPr wrap="square">
            <a:spAutoFit/>
          </a:bodyPr>
          <a:lstStyle/>
          <a:p>
            <a:pPr indent="457200" algn="just"/>
            <a:r>
              <a:rPr lang="uk-UA" sz="2400" dirty="0">
                <a:solidFill>
                  <a:srgbClr val="663300"/>
                </a:solidFill>
                <a:effectLst/>
                <a:latin typeface="Times New Roman" panose="02020603050405020304" pitchFamily="18" charset="0"/>
                <a:ea typeface="Times New Roman" panose="02020603050405020304" pitchFamily="18" charset="0"/>
              </a:rPr>
              <a:t>Виконавчий орган гальма багатоканатних підйомних машин складається з поступальних гальмівних балок, які переміщаються, </a:t>
            </a:r>
            <a:r>
              <a:rPr lang="uk-UA" sz="2400" i="1" dirty="0">
                <a:solidFill>
                  <a:srgbClr val="663300"/>
                </a:solidFill>
                <a:effectLst/>
                <a:latin typeface="Times New Roman" panose="02020603050405020304" pitchFamily="18" charset="0"/>
                <a:ea typeface="Times New Roman" panose="02020603050405020304" pitchFamily="18" charset="0"/>
              </a:rPr>
              <a:t>1</a:t>
            </a:r>
            <a:r>
              <a:rPr lang="uk-UA" sz="2400" dirty="0">
                <a:solidFill>
                  <a:srgbClr val="663300"/>
                </a:solidFill>
                <a:effectLst/>
                <a:latin typeface="Times New Roman" panose="02020603050405020304" pitchFamily="18" charset="0"/>
                <a:ea typeface="Times New Roman" panose="02020603050405020304" pitchFamily="18" charset="0"/>
              </a:rPr>
              <a:t> з прес-масовими колодками </a:t>
            </a:r>
            <a:r>
              <a:rPr lang="uk-UA" sz="2400" i="1" dirty="0">
                <a:solidFill>
                  <a:srgbClr val="663300"/>
                </a:solidFill>
                <a:effectLst/>
                <a:latin typeface="Times New Roman" panose="02020603050405020304" pitchFamily="18" charset="0"/>
                <a:ea typeface="Times New Roman" panose="02020603050405020304" pitchFamily="18" charset="0"/>
              </a:rPr>
              <a:t>2</a:t>
            </a:r>
            <a:r>
              <a:rPr lang="uk-UA" sz="2400" dirty="0">
                <a:solidFill>
                  <a:srgbClr val="663300"/>
                </a:solidFill>
                <a:effectLst/>
                <a:latin typeface="Times New Roman" panose="02020603050405020304" pitchFamily="18" charset="0"/>
                <a:ea typeface="Times New Roman" panose="02020603050405020304" pitchFamily="18" charset="0"/>
              </a:rPr>
              <a:t> вертикальних балок </a:t>
            </a:r>
            <a:r>
              <a:rPr lang="uk-UA" sz="2400" i="1" dirty="0">
                <a:solidFill>
                  <a:srgbClr val="663300"/>
                </a:solidFill>
                <a:effectLst/>
                <a:latin typeface="Times New Roman" panose="02020603050405020304" pitchFamily="18" charset="0"/>
                <a:ea typeface="Times New Roman" panose="02020603050405020304" pitchFamily="18" charset="0"/>
              </a:rPr>
              <a:t>3</a:t>
            </a:r>
            <a:r>
              <a:rPr lang="uk-UA" sz="2400" dirty="0">
                <a:solidFill>
                  <a:srgbClr val="663300"/>
                </a:solidFill>
                <a:effectLst/>
                <a:latin typeface="Times New Roman" panose="02020603050405020304" pitchFamily="18" charset="0"/>
                <a:ea typeface="Times New Roman" panose="02020603050405020304" pitchFamily="18" charset="0"/>
              </a:rPr>
              <a:t> шарнірно пов'язаних між собою тягою </a:t>
            </a:r>
            <a:r>
              <a:rPr lang="uk-UA" sz="2400" i="1" dirty="0">
                <a:solidFill>
                  <a:srgbClr val="663300"/>
                </a:solidFill>
                <a:effectLst/>
                <a:latin typeface="Times New Roman" panose="02020603050405020304" pitchFamily="18" charset="0"/>
                <a:ea typeface="Times New Roman" panose="02020603050405020304" pitchFamily="18" charset="0"/>
              </a:rPr>
              <a:t>4</a:t>
            </a:r>
            <a:r>
              <a:rPr lang="uk-UA" sz="2400" dirty="0">
                <a:solidFill>
                  <a:srgbClr val="663300"/>
                </a:solidFill>
                <a:effectLst/>
                <a:latin typeface="Times New Roman" panose="02020603050405020304" pitchFamily="18" charset="0"/>
                <a:ea typeface="Times New Roman" panose="02020603050405020304" pitchFamily="18" charset="0"/>
              </a:rPr>
              <a:t>. Стійка </a:t>
            </a:r>
            <a:r>
              <a:rPr lang="uk-UA" sz="2400" i="1" dirty="0">
                <a:solidFill>
                  <a:srgbClr val="663300"/>
                </a:solidFill>
                <a:effectLst/>
                <a:latin typeface="Times New Roman" panose="02020603050405020304" pitchFamily="18" charset="0"/>
                <a:ea typeface="Times New Roman" panose="02020603050405020304" pitchFamily="18" charset="0"/>
              </a:rPr>
              <a:t>5</a:t>
            </a:r>
            <a:r>
              <a:rPr lang="uk-UA" sz="2400" dirty="0">
                <a:solidFill>
                  <a:srgbClr val="663300"/>
                </a:solidFill>
                <a:effectLst/>
                <a:latin typeface="Times New Roman" panose="02020603050405020304" pitchFamily="18" charset="0"/>
                <a:ea typeface="Times New Roman" panose="02020603050405020304" pitchFamily="18" charset="0"/>
              </a:rPr>
              <a:t> необхідна для рівномірного зазору по </a:t>
            </a:r>
            <a:r>
              <a:rPr lang="uk-UA" sz="2400" dirty="0" err="1">
                <a:solidFill>
                  <a:srgbClr val="663300"/>
                </a:solidFill>
                <a:effectLst/>
                <a:latin typeface="Times New Roman" panose="02020603050405020304" pitchFamily="18" charset="0"/>
                <a:ea typeface="Times New Roman" panose="02020603050405020304" pitchFamily="18" charset="0"/>
              </a:rPr>
              <a:t>дузі</a:t>
            </a:r>
            <a:r>
              <a:rPr lang="uk-UA" sz="2400" dirty="0">
                <a:solidFill>
                  <a:srgbClr val="663300"/>
                </a:solidFill>
                <a:effectLst/>
                <a:latin typeface="Times New Roman" panose="02020603050405020304" pitchFamily="18" charset="0"/>
                <a:ea typeface="Times New Roman" panose="02020603050405020304" pitchFamily="18" charset="0"/>
              </a:rPr>
              <a:t> обхвату </a:t>
            </a:r>
            <a:r>
              <a:rPr lang="uk-UA" sz="2400" dirty="0" err="1">
                <a:solidFill>
                  <a:srgbClr val="663300"/>
                </a:solidFill>
                <a:effectLst/>
                <a:latin typeface="Times New Roman" panose="02020603050405020304" pitchFamily="18" charset="0"/>
                <a:ea typeface="Times New Roman" panose="02020603050405020304" pitchFamily="18" charset="0"/>
              </a:rPr>
              <a:t>обода</a:t>
            </a:r>
            <a:r>
              <a:rPr lang="uk-UA" sz="2400" dirty="0">
                <a:solidFill>
                  <a:srgbClr val="663300"/>
                </a:solidFill>
                <a:effectLst/>
                <a:latin typeface="Times New Roman" panose="02020603050405020304" pitchFamily="18" charset="0"/>
                <a:ea typeface="Times New Roman" panose="02020603050405020304" pitchFamily="18" charset="0"/>
              </a:rPr>
              <a:t>. Для рівномірного відходу гальмівних колодок від гальмівного </a:t>
            </a:r>
            <a:r>
              <a:rPr lang="uk-UA" sz="2400" dirty="0" err="1">
                <a:solidFill>
                  <a:srgbClr val="663300"/>
                </a:solidFill>
                <a:effectLst/>
                <a:latin typeface="Times New Roman" panose="02020603050405020304" pitchFamily="18" charset="0"/>
                <a:ea typeface="Times New Roman" panose="02020603050405020304" pitchFamily="18" charset="0"/>
              </a:rPr>
              <a:t>обода</a:t>
            </a:r>
            <a:r>
              <a:rPr lang="uk-UA" sz="2400" dirty="0">
                <a:solidFill>
                  <a:srgbClr val="663300"/>
                </a:solidFill>
                <a:effectLst/>
                <a:latin typeface="Times New Roman" panose="02020603050405020304" pitchFamily="18" charset="0"/>
                <a:ea typeface="Times New Roman" panose="02020603050405020304" pitchFamily="18" charset="0"/>
              </a:rPr>
              <a:t> є регульовані упори </a:t>
            </a:r>
            <a:r>
              <a:rPr lang="uk-UA" sz="2400" i="1" dirty="0">
                <a:solidFill>
                  <a:srgbClr val="663300"/>
                </a:solidFill>
                <a:effectLst/>
                <a:latin typeface="Times New Roman" panose="02020603050405020304" pitchFamily="18" charset="0"/>
                <a:ea typeface="Times New Roman" panose="02020603050405020304" pitchFamily="18" charset="0"/>
              </a:rPr>
              <a:t>6</a:t>
            </a:r>
            <a:r>
              <a:rPr lang="uk-UA" sz="2400" dirty="0">
                <a:solidFill>
                  <a:srgbClr val="663300"/>
                </a:solidFill>
                <a:effectLst/>
                <a:latin typeface="Times New Roman" panose="02020603050405020304" pitchFamily="18" charset="0"/>
                <a:ea typeface="Times New Roman" panose="02020603050405020304" pitchFamily="18" charset="0"/>
              </a:rPr>
              <a:t>. З приводом гальма виконавчий орган через кутовий важіль </a:t>
            </a:r>
            <a:r>
              <a:rPr lang="uk-UA" sz="2400" i="1" dirty="0">
                <a:solidFill>
                  <a:srgbClr val="663300"/>
                </a:solidFill>
                <a:effectLst/>
                <a:latin typeface="Times New Roman" panose="02020603050405020304" pitchFamily="18" charset="0"/>
                <a:ea typeface="Times New Roman" panose="02020603050405020304" pitchFamily="18" charset="0"/>
              </a:rPr>
              <a:t>7</a:t>
            </a:r>
            <a:r>
              <a:rPr lang="uk-UA" sz="2400" dirty="0">
                <a:solidFill>
                  <a:srgbClr val="663300"/>
                </a:solidFill>
                <a:effectLst/>
                <a:latin typeface="Times New Roman" panose="02020603050405020304" pitchFamily="18" charset="0"/>
                <a:ea typeface="Times New Roman" panose="02020603050405020304" pitchFamily="18" charset="0"/>
              </a:rPr>
              <a:t> з'єднується тягою</a:t>
            </a:r>
            <a:r>
              <a:rPr lang="uk-UA" sz="2400" i="1" dirty="0">
                <a:solidFill>
                  <a:srgbClr val="663300"/>
                </a:solidFill>
                <a:effectLst/>
                <a:latin typeface="Times New Roman" panose="02020603050405020304" pitchFamily="18" charset="0"/>
                <a:ea typeface="Times New Roman" panose="02020603050405020304" pitchFamily="18" charset="0"/>
              </a:rPr>
              <a:t> 8</a:t>
            </a:r>
            <a:r>
              <a:rPr lang="uk-UA" sz="2400" dirty="0">
                <a:solidFill>
                  <a:srgbClr val="663300"/>
                </a:solidFill>
                <a:effectLst/>
                <a:latin typeface="Times New Roman" panose="02020603050405020304" pitchFamily="18" charset="0"/>
                <a:ea typeface="Times New Roman" panose="02020603050405020304" pitchFamily="18" charset="0"/>
              </a:rPr>
              <a:t>.</a:t>
            </a:r>
          </a:p>
        </p:txBody>
      </p:sp>
      <p:pic>
        <p:nvPicPr>
          <p:cNvPr id="6" name="Рисунок 5">
            <a:extLst>
              <a:ext uri="{FF2B5EF4-FFF2-40B4-BE49-F238E27FC236}">
                <a16:creationId xmlns="" xmlns:a16="http://schemas.microsoft.com/office/drawing/2014/main" id="{14997F31-12AE-496F-85B7-78CE3F6DD2C1}"/>
              </a:ext>
            </a:extLst>
          </p:cNvPr>
          <p:cNvPicPr/>
          <p:nvPr/>
        </p:nvPicPr>
        <p:blipFill>
          <a:blip r:embed="rId2" cstate="print"/>
          <a:srcRect/>
          <a:stretch>
            <a:fillRect/>
          </a:stretch>
        </p:blipFill>
        <p:spPr bwMode="auto">
          <a:xfrm>
            <a:off x="548054" y="408355"/>
            <a:ext cx="4924278" cy="4524314"/>
          </a:xfrm>
          <a:prstGeom prst="rect">
            <a:avLst/>
          </a:prstGeom>
          <a:noFill/>
          <a:ln w="9525">
            <a:noFill/>
            <a:miter lim="800000"/>
            <a:headEnd/>
            <a:tailEnd/>
          </a:ln>
        </p:spPr>
      </p:pic>
      <p:sp>
        <p:nvSpPr>
          <p:cNvPr id="8" name="TextBox 7">
            <a:extLst>
              <a:ext uri="{FF2B5EF4-FFF2-40B4-BE49-F238E27FC236}">
                <a16:creationId xmlns="" xmlns:a16="http://schemas.microsoft.com/office/drawing/2014/main" id="{7C9D03E5-32C2-44F6-88A9-DE62F80779B4}"/>
              </a:ext>
            </a:extLst>
          </p:cNvPr>
          <p:cNvSpPr txBox="1"/>
          <p:nvPr/>
        </p:nvSpPr>
        <p:spPr>
          <a:xfrm>
            <a:off x="548054" y="5163235"/>
            <a:ext cx="6105378" cy="646331"/>
          </a:xfrm>
          <a:prstGeom prst="rect">
            <a:avLst/>
          </a:prstGeom>
          <a:noFill/>
        </p:spPr>
        <p:txBody>
          <a:bodyPr wrap="square">
            <a:spAutoFit/>
          </a:bodyPr>
          <a:lstStyle/>
          <a:p>
            <a:r>
              <a:rPr lang="uk-UA" sz="1800" b="1" dirty="0">
                <a:solidFill>
                  <a:srgbClr val="663300"/>
                </a:solidFill>
                <a:effectLst/>
                <a:latin typeface="Times New Roman" panose="02020603050405020304" pitchFamily="18" charset="0"/>
                <a:ea typeface="Times New Roman" panose="02020603050405020304" pitchFamily="18" charset="0"/>
              </a:rPr>
              <a:t>Виконавчий орган з поступальним переміщенням колодок багатоканатних гальма</a:t>
            </a:r>
            <a:endParaRPr lang="uk-UA" dirty="0">
              <a:solidFill>
                <a:srgbClr val="663300"/>
              </a:solidFill>
            </a:endParaRPr>
          </a:p>
        </p:txBody>
      </p:sp>
    </p:spTree>
    <p:extLst>
      <p:ext uri="{BB962C8B-B14F-4D97-AF65-F5344CB8AC3E}">
        <p14:creationId xmlns="" xmlns:p14="http://schemas.microsoft.com/office/powerpoint/2010/main" val="598966544"/>
      </p:ext>
    </p:extLst>
  </p:cSld>
  <p:clrMapOvr>
    <a:masterClrMapping/>
  </p:clrMapOvr>
</p:sld>
</file>

<file path=ppt/theme/theme1.xml><?xml version="1.0" encoding="utf-8"?>
<a:theme xmlns:a="http://schemas.openxmlformats.org/drawingml/2006/main" name="Галерея">
  <a:themeElements>
    <a:clrScheme name="Галерея">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Галерея">
      <a:majorFont>
        <a:latin typeface="Gill Sans M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алерея">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185</TotalTime>
  <Words>2499</Words>
  <Application>Microsoft Office PowerPoint</Application>
  <PresentationFormat>Произвольный</PresentationFormat>
  <Paragraphs>71</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Галерея</vt:lpstr>
      <vt:lpstr>       5.6.4  Гальмові улаштування піднімальних установок 5.6.5 Схеми гальм, принцип дії. Вимоги ПБ, ПТЕ </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5.6.4  Гальмові улаштування піднімальних установок 5.6.5 Схеми гальм, принцип дії. Вимоги ПБ, ПТЕ</dc:title>
  <dc:creator>Виктория Шарина</dc:creator>
  <cp:lastModifiedBy>Пользователь</cp:lastModifiedBy>
  <cp:revision>19</cp:revision>
  <dcterms:created xsi:type="dcterms:W3CDTF">2023-04-27T17:03:00Z</dcterms:created>
  <dcterms:modified xsi:type="dcterms:W3CDTF">2023-06-06T06:17:05Z</dcterms:modified>
</cp:coreProperties>
</file>