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87" r:id="rId3"/>
    <p:sldId id="289" r:id="rId4"/>
    <p:sldId id="290" r:id="rId5"/>
    <p:sldId id="291" r:id="rId6"/>
    <p:sldId id="292" r:id="rId7"/>
    <p:sldId id="293" r:id="rId8"/>
    <p:sldId id="294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10" Type="http://schemas.openxmlformats.org/officeDocument/2006/relationships/image" Target="../media/image19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BF9A54C-206F-4F1B-937C-858DED51E2B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22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476672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Шахтні пневматичні установки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85720" y="1500174"/>
            <a:ext cx="8686800" cy="1928826"/>
          </a:xfrm>
          <a:prstGeom prst="rect">
            <a:avLst/>
          </a:prstGeom>
        </p:spPr>
        <p:txBody>
          <a:bodyPr vert="horz" anchor="ctr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Тема 4.12. </a:t>
            </a:r>
            <a:r>
              <a:rPr lang="uk-UA" dirty="0" err="1" smtClean="0"/>
              <a:t>Проєктування</a:t>
            </a:r>
            <a:r>
              <a:rPr lang="uk-UA" dirty="0" smtClean="0"/>
              <a:t> пневматичних установок. Основні положення при проектуванні.</a:t>
            </a:r>
            <a:endParaRPr lang="ru-RU" dirty="0" smtClean="0"/>
          </a:p>
          <a:p>
            <a:r>
              <a:rPr lang="uk-UA" b="1" dirty="0" smtClean="0"/>
              <a:t> </a:t>
            </a:r>
            <a:endParaRPr lang="ru-RU" dirty="0"/>
          </a:p>
        </p:txBody>
      </p:sp>
      <p:sp>
        <p:nvSpPr>
          <p:cNvPr id="11266" name="AutoShape 2" descr="УКШВ фільтри для шахтових компресор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УКШВ фільтри для шахтових компресор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УКШВ фільтри для шахтових компресор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4" name="AutoShape 10" descr="УКШВ сепараторы и воздушные фильтры для шахтных компрессор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6" name="AutoShape 12" descr="УКШВ сепараторы и воздушные фильтры для шахтных компрессор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500298" y="3111341"/>
            <a:ext cx="628651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Під час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проєктування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пневматичних установок необхідно: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1) встановити необхідну продуктивність компресорної станції;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2) вибрати тип та число компресорів, двигунів до них;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3) встановити тиск стисненого повітря на виході компресорної станції;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4) скласти схему повітропровідної мережі та розрахувати її;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5) провести техніко-економічні розрахунки з визначення капітальних витрат на обладнання та монтаж пневматичної установки, визначити проектну вартість 1 м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3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повітря та витрату його на 1 тонну видобутку та на 1 м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3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повітря.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6" descr="https://stancomplect.com.ua/image/cache/catalog/data/HSK/jufeng/bk-20p/bk-20p-2-watermark-1000x10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89" t="4568" r="7485" b="2915"/>
          <a:stretch/>
        </p:blipFill>
        <p:spPr bwMode="auto">
          <a:xfrm>
            <a:off x="214282" y="3643314"/>
            <a:ext cx="2054399" cy="22145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929718" cy="107157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Продуктивність компресорної станції </a:t>
            </a:r>
            <a:r>
              <a:rPr lang="uk-UA" sz="3100" dirty="0" smtClean="0"/>
              <a:t>(м</a:t>
            </a:r>
            <a:r>
              <a:rPr lang="uk-UA" sz="3100" baseline="30000" dirty="0" smtClean="0"/>
              <a:t>3</a:t>
            </a:r>
            <a:r>
              <a:rPr lang="uk-UA" sz="3100" dirty="0" smtClean="0"/>
              <a:t>/</a:t>
            </a:r>
            <a:r>
              <a:rPr lang="uk-UA" sz="3100" dirty="0" err="1" smtClean="0"/>
              <a:t>хв</a:t>
            </a:r>
            <a:r>
              <a:rPr lang="uk-UA" sz="3100" dirty="0" smtClean="0"/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85918" y="1214422"/>
            <a:ext cx="6786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b="1" i="1" baseline="-25000" dirty="0" smtClean="0">
                <a:latin typeface="Times New Roman" pitchFamily="18" charset="0"/>
                <a:cs typeface="Times New Roman" pitchFamily="18" charset="0"/>
              </a:rPr>
              <a:t>K.C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 =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b="1" i="1" baseline="-25000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b="1" i="1" baseline="-250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uk-UA" sz="2400" b="1" i="1" baseline="-25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400" b="1" i="1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b="1" i="1" baseline="-25000" dirty="0" err="1" smtClean="0">
                <a:latin typeface="Times New Roman" pitchFamily="18" charset="0"/>
                <a:cs typeface="Times New Roman" pitchFamily="18" charset="0"/>
              </a:rPr>
              <a:t>n.i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b="1" i="1" baseline="-25000" dirty="0" err="1" smtClean="0">
                <a:latin typeface="Times New Roman" pitchFamily="18" charset="0"/>
                <a:cs typeface="Times New Roman" pitchFamily="18" charset="0"/>
              </a:rPr>
              <a:t>n.i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b="1" i="1" baseline="-25000" dirty="0" err="1" smtClean="0">
                <a:latin typeface="Times New Roman" pitchFamily="18" charset="0"/>
                <a:cs typeface="Times New Roman" pitchFamily="18" charset="0"/>
              </a:rPr>
              <a:t>з.i</a:t>
            </a:r>
            <a:r>
              <a:rPr lang="uk-UA" sz="2400" b="1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b="1" i="1" baseline="-25000" dirty="0" err="1" smtClean="0">
                <a:latin typeface="Times New Roman" pitchFamily="18" charset="0"/>
                <a:cs typeface="Times New Roman" pitchFamily="18" charset="0"/>
              </a:rPr>
              <a:t>ym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 +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b="1" i="1" baseline="-25000" dirty="0" err="1" smtClean="0">
                <a:latin typeface="Times New Roman" pitchFamily="18" charset="0"/>
                <a:cs typeface="Times New Roman" pitchFamily="18" charset="0"/>
              </a:rPr>
              <a:t>п.р</a:t>
            </a:r>
            <a:r>
              <a:rPr lang="uk-UA" sz="2400" b="1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400" b="1" i="1" baseline="-25000" dirty="0" err="1" smtClean="0">
                <a:latin typeface="Times New Roman" pitchFamily="18" charset="0"/>
                <a:cs typeface="Times New Roman" pitchFamily="18" charset="0"/>
              </a:rPr>
              <a:t>п.р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3500430" y="1142984"/>
          <a:ext cx="455616" cy="661378"/>
        </p:xfrm>
        <a:graphic>
          <a:graphicData uri="http://schemas.openxmlformats.org/presentationml/2006/ole">
            <p:oleObj spid="_x0000_s31750" name="Формула" r:id="rId3" imgW="291973" imgH="431613" progId="Equation.3">
              <p:embed/>
            </p:oleObj>
          </a:graphicData>
        </a:graphic>
      </p:graphicFrame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214282" y="1716311"/>
            <a:ext cx="878687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де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</a:t>
            </a:r>
            <a:r>
              <a:rPr kumimoji="0" lang="uk-UA" sz="1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P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1.05 ... 1.1 - коефіцієнт резерву продуктивності компресорної станції на невраховані споживачі;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</a:t>
            </a:r>
            <a:r>
              <a:rPr kumimoji="0" lang="uk-UA" sz="1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o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0,8 ... 0,85 - середньозважений коефіцієнт одночасності роботи (рис.1), визначається за номограмою в залежності від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</a:t>
            </a:r>
            <a:r>
              <a:rPr kumimoji="0" lang="uk-UA" sz="1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uk-UA" sz="1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продуктивності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i – номер групи однотипних споживачів;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z – кількість однотипних споживачів;</a:t>
            </a:r>
          </a:p>
          <a:p>
            <a:r>
              <a:rPr lang="uk-UA" sz="1600" b="1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Vn</a:t>
            </a:r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– номінальний витрата одним споживачем цієї групи при безперервній його роботі;</a:t>
            </a:r>
            <a:endParaRPr lang="ru-RU" sz="1600" b="1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</a:t>
            </a:r>
            <a:r>
              <a:rPr lang="en-US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1,15 ... 1,2 - коефіцієнт враховує збільшення витрати повітря у зв'язку зі зносом споживачів;</a:t>
            </a:r>
            <a:endParaRPr lang="ru-RU" sz="1600" b="1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r>
              <a:rPr lang="uk-UA" sz="1600" b="1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kз</a:t>
            </a:r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– коефіцієнт завантаження;</a:t>
            </a:r>
            <a:endParaRPr lang="ru-RU" sz="1600" b="1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для комбайнів, лебідок, бурильних та відбійних молотків </a:t>
            </a:r>
            <a:r>
              <a:rPr lang="uk-UA" sz="1600" b="1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kз</a:t>
            </a:r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1; для породонавантажувальних машин </a:t>
            </a:r>
            <a:r>
              <a:rPr lang="uk-UA" sz="1600" b="1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kз</a:t>
            </a:r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0,25; вентиляторів місцевого провітрювання </a:t>
            </a:r>
            <a:r>
              <a:rPr lang="uk-UA" sz="1600" b="1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kз</a:t>
            </a:r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0,7; маневрових лебідок </a:t>
            </a:r>
            <a:r>
              <a:rPr lang="uk-UA" sz="1600" b="1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kз</a:t>
            </a:r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0,8;</a:t>
            </a:r>
            <a:endParaRPr lang="ru-RU" sz="1600" b="1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r>
              <a:rPr lang="uk-UA" sz="1600" b="1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Vym</a:t>
            </a:r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3 м3/</a:t>
            </a:r>
            <a:r>
              <a:rPr lang="uk-UA" sz="1600" b="1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хв</a:t>
            </a:r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- допустимі витоку через нещільність на 1 км магістрального трубопроводу;</a:t>
            </a:r>
            <a:endParaRPr lang="ru-RU" sz="1600" b="1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r>
              <a:rPr lang="uk-UA" sz="1600" b="1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Vп.р</a:t>
            </a:r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0,4 м3/</a:t>
            </a:r>
            <a:r>
              <a:rPr lang="uk-UA" sz="1600" b="1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хв</a:t>
            </a:r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- допустимі прасування через нещільність у місці приєднання одного споживача до повітропроводу;</a:t>
            </a:r>
            <a:endParaRPr lang="ru-RU" sz="1600" b="1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n – кількість місць приєднань споживачів.</a:t>
            </a:r>
          </a:p>
          <a:p>
            <a:pPr lvl="0"/>
            <a:r>
              <a:rPr lang="uk-UA" sz="16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У середньому витік повітря на 1 км повітропроводу без поділу їх на витік у магістральному трубопроводі та в місцях приєднання споживачів можна приймати 4…5 </a:t>
            </a:r>
          </a:p>
          <a:p>
            <a:endParaRPr lang="ru-RU" sz="1600" b="1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1753" name="Object 9"/>
          <p:cNvGraphicFramePr>
            <a:graphicFrameLocks noChangeAspect="1"/>
          </p:cNvGraphicFramePr>
          <p:nvPr/>
        </p:nvGraphicFramePr>
        <p:xfrm>
          <a:off x="7000892" y="6072205"/>
          <a:ext cx="428628" cy="538847"/>
        </p:xfrm>
        <a:graphic>
          <a:graphicData uri="http://schemas.openxmlformats.org/presentationml/2006/ole">
            <p:oleObj spid="_x0000_s31753" name="Формула" r:id="rId4" imgW="330200" imgH="419100" progId="Equation.3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CAB815"/>
          <p:cNvPicPr/>
          <p:nvPr/>
        </p:nvPicPr>
        <p:blipFill>
          <a:blip r:embed="rId3" cstate="print"/>
          <a:srcRect l="10672" t="64587" r="61264" b="18741"/>
          <a:stretch>
            <a:fillRect/>
          </a:stretch>
        </p:blipFill>
        <p:spPr bwMode="auto">
          <a:xfrm>
            <a:off x="285720" y="2928934"/>
            <a:ext cx="3382331" cy="2809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5857892"/>
            <a:ext cx="4067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Рис. 1. Коефіцієнт одночасності роботи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2714612" y="1428736"/>
          <a:ext cx="1119190" cy="1021261"/>
        </p:xfrm>
        <a:graphic>
          <a:graphicData uri="http://schemas.openxmlformats.org/presentationml/2006/ole">
            <p:oleObj spid="_x0000_s29698" name="Формула" r:id="rId4" imgW="761669" imgH="698197" progId="Equation.3">
              <p:embed/>
            </p:oleObj>
          </a:graphicData>
        </a:graphic>
      </p:graphicFrame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4286248" y="1500174"/>
          <a:ext cx="1829939" cy="1052514"/>
        </p:xfrm>
        <a:graphic>
          <a:graphicData uri="http://schemas.openxmlformats.org/presentationml/2006/ole">
            <p:oleObj spid="_x0000_s29697" name="Формула" r:id="rId5" imgW="1460500" imgH="838200" progId="Equation.3">
              <p:embed/>
            </p:oleObj>
          </a:graphicData>
        </a:graphic>
      </p:graphicFrame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2714612" y="1142984"/>
            <a:ext cx="40719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Коефіцієнт включення: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0496" y="1928802"/>
            <a:ext cx="2888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3108" y="1785926"/>
            <a:ext cx="6429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err="1" smtClean="0">
                <a:solidFill>
                  <a:prstClr val="black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</a:t>
            </a:r>
            <a:r>
              <a:rPr lang="uk-UA" sz="1600" baseline="-30000" dirty="0" err="1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lang="uk-UA" sz="16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= </a:t>
            </a:r>
            <a:endParaRPr lang="uk-UA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3786182" y="3142119"/>
            <a:ext cx="51435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Коефіцієнт включення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B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окремого споживача приймається рівним: для комбайнів, їх лебідок та вентиляторів місцевого провітрювання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B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1; для бурильних молотків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B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0,65; для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буростійких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верстатів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B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0,5; для породонавантажувальних машин та відбійних молотків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B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0,4; для маневрених лебідок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B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0,05.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28596" y="642918"/>
            <a:ext cx="850112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Вибір типу та числа компресорів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проводиться наступним чином: при продуктивності компресорної станції 200...500 м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3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/хв.,  приймають поршневі компресори 4М10-100/8, при 500...1000 м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3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/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хв.-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відцентрові компресори К-250, при більшій продуктивності - відцентрові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К-500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Число резервних компресорів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приймають: на 1-2 працюючих 1 резервний; на 4-6 працюючих - 2 резервних; на 3 працюючих – 1 резервний, при поршневих та 2 резервних, при відцентрових компресорах.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500034" y="3643314"/>
          <a:ext cx="257176" cy="407195"/>
        </p:xfrm>
        <a:graphic>
          <a:graphicData uri="http://schemas.openxmlformats.org/presentationml/2006/ole">
            <p:oleObj spid="_x0000_s28675" name="Формула" r:id="rId3" imgW="114102" imgH="177492" progId="Equation.3">
              <p:embed/>
            </p:oleObj>
          </a:graphicData>
        </a:graphic>
      </p:graphicFrame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500034" y="2826718"/>
            <a:ext cx="79296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Тиск стисненого повітря: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△р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uk-UA" baseline="-300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+ </a:t>
            </a:r>
            <a:r>
              <a:rPr lang="uk-UA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△р</a:t>
            </a:r>
            <a:r>
              <a:rPr lang="uk-UA" baseline="-30000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Ш</a:t>
            </a:r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, </a:t>
            </a:r>
            <a:r>
              <a:rPr lang="uk-UA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МПа</a:t>
            </a:r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500034" y="3429000"/>
            <a:ext cx="807249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 - довжина повітропроводу від компресорної станції до самого питомого споживача (км);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рп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0,5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МПа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- надлишковий тиск споживачів;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Δр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0,03 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МПа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/км – середні питомі втрати тиску у магістральному трубопроводі;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Δр</a:t>
            </a:r>
            <a:r>
              <a:rPr lang="uk-UA" baseline="-30000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Ш</a:t>
            </a:r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0,03 </a:t>
            </a:r>
            <a:r>
              <a:rPr lang="uk-UA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МПа</a:t>
            </a:r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– сумарні втрати тиску у шлангах.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71" name="Object 23"/>
          <p:cNvGraphicFramePr>
            <a:graphicFrameLocks noChangeAspect="1"/>
          </p:cNvGraphicFramePr>
          <p:nvPr/>
        </p:nvGraphicFramePr>
        <p:xfrm>
          <a:off x="428596" y="1785926"/>
          <a:ext cx="368470" cy="583410"/>
        </p:xfrm>
        <a:graphic>
          <a:graphicData uri="http://schemas.openxmlformats.org/presentationml/2006/ole">
            <p:oleObj spid="_x0000_s27671" name="Формула" r:id="rId3" imgW="114102" imgH="177492" progId="Equation.3">
              <p:embed/>
            </p:oleObj>
          </a:graphicData>
        </a:graphic>
      </p:graphicFrame>
      <p:graphicFrame>
        <p:nvGraphicFramePr>
          <p:cNvPr id="27670" name="Object 22"/>
          <p:cNvGraphicFramePr>
            <a:graphicFrameLocks noChangeAspect="1"/>
          </p:cNvGraphicFramePr>
          <p:nvPr/>
        </p:nvGraphicFramePr>
        <p:xfrm>
          <a:off x="1285852" y="1785926"/>
          <a:ext cx="500066" cy="625083"/>
        </p:xfrm>
        <a:graphic>
          <a:graphicData uri="http://schemas.openxmlformats.org/presentationml/2006/ole">
            <p:oleObj spid="_x0000_s27670" name="Формула" r:id="rId4" imgW="114102" imgH="177492" progId="Equation.3">
              <p:embed/>
            </p:oleObj>
          </a:graphicData>
        </a:graphic>
      </p:graphicFrame>
      <p:sp>
        <p:nvSpPr>
          <p:cNvPr id="27672" name="Rectangle 24"/>
          <p:cNvSpPr>
            <a:spLocks noChangeArrowheads="1"/>
          </p:cNvSpPr>
          <p:nvPr/>
        </p:nvSpPr>
        <p:spPr bwMode="auto">
          <a:xfrm>
            <a:off x="500034" y="214290"/>
            <a:ext cx="821533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Розрахунок повітропровідної мережі.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1) відповідно до схеми розкриття родовища складають схему повітропровідної мережі;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2) на схему завдають фактичні довжини ділянок; облік опорів в арматурі та фасонних частинах трубопроводу провадиться збільшенням фактичної довжини на    10% тобто.  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 </a:t>
            </a:r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p = 1,1      ф;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74" name="Rectangle 26"/>
          <p:cNvSpPr>
            <a:spLocks noChangeArrowheads="1"/>
          </p:cNvSpPr>
          <p:nvPr/>
        </p:nvSpPr>
        <p:spPr bwMode="auto">
          <a:xfrm>
            <a:off x="285720" y="2214554"/>
            <a:ext cx="835824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3) за формулою визначають витрати повітря на кожній ділянці та отримані значення їх вказують на схемі;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4) знаючи витрати повітря на ділянках по номограмі (рис.2,а) визначають оптимальні діаметри труб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dопт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залежно від тиску компресорів р 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к.с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і потім вибирають стандартні труби більшого діаметру; діаметри труб вказують за схемою;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5) залежно від витрати повітря та тиску р 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к.с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за номограмою (рис. 2,б) визначають оптимальні питомі втрати тиску (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МПа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/км ) для всіх ділянок мережі.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Оптимальні втрати тиску на ділянках: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76" name="Rectangle 28"/>
          <p:cNvSpPr>
            <a:spLocks noChangeArrowheads="1"/>
          </p:cNvSpPr>
          <p:nvPr/>
        </p:nvSpPr>
        <p:spPr bwMode="auto">
          <a:xfrm>
            <a:off x="2643174" y="4714884"/>
            <a:ext cx="25003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S Mincho" pitchFamily="49" charset="-128"/>
                <a:ea typeface="MS Mincho" pitchFamily="49" charset="-128"/>
                <a:cs typeface="Times New Roman" pitchFamily="18" charset="0"/>
              </a:rPr>
              <a:t>△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опт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Mincho" pitchFamily="49" charset="-128"/>
                <a:ea typeface="MS Mincho" pitchFamily="49" charset="-128"/>
                <a:cs typeface="Times New Roman" pitchFamily="18" charset="0"/>
              </a:rPr>
              <a:t>△ </a:t>
            </a:r>
            <a:r>
              <a:rPr lang="uk-UA" sz="20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</a:t>
            </a:r>
            <a:r>
              <a:rPr lang="uk-UA" sz="2000" baseline="-300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уд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Mincho" pitchFamily="49" charset="-128"/>
                <a:ea typeface="MS Mincho" pitchFamily="49" charset="-128"/>
                <a:cs typeface="Times New Roman" pitchFamily="18" charset="0"/>
              </a:rPr>
              <a:t> 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675" name="Object 27"/>
          <p:cNvGraphicFramePr>
            <a:graphicFrameLocks noChangeAspect="1"/>
          </p:cNvGraphicFramePr>
          <p:nvPr/>
        </p:nvGraphicFramePr>
        <p:xfrm>
          <a:off x="4214810" y="4714884"/>
          <a:ext cx="428628" cy="428628"/>
        </p:xfrm>
        <a:graphic>
          <a:graphicData uri="http://schemas.openxmlformats.org/presentationml/2006/ole">
            <p:oleObj spid="_x0000_s27675" name="Формула" r:id="rId5" imgW="114102" imgH="177492" progId="Equation.3">
              <p:embed/>
            </p:oleObj>
          </a:graphicData>
        </a:graphic>
      </p:graphicFrame>
      <p:sp>
        <p:nvSpPr>
          <p:cNvPr id="27678" name="Rectangle 30"/>
          <p:cNvSpPr>
            <a:spLocks noChangeArrowheads="1"/>
          </p:cNvSpPr>
          <p:nvPr/>
        </p:nvSpPr>
        <p:spPr bwMode="auto">
          <a:xfrm>
            <a:off x="285720" y="5143512"/>
            <a:ext cx="8286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6) для всіх ділянок мережі обчислюють швидкість руху повітря за формулою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000100" y="5643578"/>
            <a:ext cx="500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υ=</a:t>
            </a:r>
            <a:endParaRPr lang="ru-RU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27680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679" name="Object 31"/>
          <p:cNvGraphicFramePr>
            <a:graphicFrameLocks noChangeAspect="1"/>
          </p:cNvGraphicFramePr>
          <p:nvPr/>
        </p:nvGraphicFramePr>
        <p:xfrm>
          <a:off x="1500166" y="5500702"/>
          <a:ext cx="785818" cy="892370"/>
        </p:xfrm>
        <a:graphic>
          <a:graphicData uri="http://schemas.openxmlformats.org/presentationml/2006/ole">
            <p:oleObj spid="_x0000_s27679" name="Формула" r:id="rId6" imgW="558558" imgH="634725" progId="Equation.3">
              <p:embed/>
            </p:oleObj>
          </a:graphicData>
        </a:graphic>
      </p:graphicFrame>
      <p:sp>
        <p:nvSpPr>
          <p:cNvPr id="27682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681" name="Object 33"/>
          <p:cNvGraphicFramePr>
            <a:graphicFrameLocks noChangeAspect="1"/>
          </p:cNvGraphicFramePr>
          <p:nvPr/>
        </p:nvGraphicFramePr>
        <p:xfrm>
          <a:off x="2428860" y="5429264"/>
          <a:ext cx="571504" cy="917870"/>
        </p:xfrm>
        <a:graphic>
          <a:graphicData uri="http://schemas.openxmlformats.org/presentationml/2006/ole">
            <p:oleObj spid="_x0000_s27681" name="Формула" r:id="rId7" imgW="317362" imgH="507780" progId="Equation.3">
              <p:embed/>
            </p:oleObj>
          </a:graphicData>
        </a:graphic>
      </p:graphicFrame>
      <p:sp>
        <p:nvSpPr>
          <p:cNvPr id="27684" name="Rectangle 36"/>
          <p:cNvSpPr>
            <a:spLocks noChangeArrowheads="1"/>
          </p:cNvSpPr>
          <p:nvPr/>
        </p:nvSpPr>
        <p:spPr bwMode="auto">
          <a:xfrm>
            <a:off x="0" y="96132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683" name="Object 35"/>
          <p:cNvGraphicFramePr>
            <a:graphicFrameLocks noChangeAspect="1"/>
          </p:cNvGraphicFramePr>
          <p:nvPr/>
        </p:nvGraphicFramePr>
        <p:xfrm>
          <a:off x="3428992" y="5357826"/>
          <a:ext cx="1309306" cy="962261"/>
        </p:xfrm>
        <a:graphic>
          <a:graphicData uri="http://schemas.openxmlformats.org/presentationml/2006/ole">
            <p:oleObj spid="_x0000_s27683" name="Формула" r:id="rId8" imgW="787058" imgH="583947" progId="Equation.3">
              <p:embed/>
            </p:oleObj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3071802" y="5572140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=</a:t>
            </a:r>
            <a:endParaRPr lang="ru-RU" dirty="0"/>
          </a:p>
        </p:txBody>
      </p:sp>
      <p:sp>
        <p:nvSpPr>
          <p:cNvPr id="27686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685" name="Object 37"/>
          <p:cNvGraphicFramePr>
            <a:graphicFrameLocks noChangeAspect="1"/>
          </p:cNvGraphicFramePr>
          <p:nvPr/>
        </p:nvGraphicFramePr>
        <p:xfrm>
          <a:off x="4929190" y="5429265"/>
          <a:ext cx="540795" cy="642942"/>
        </p:xfrm>
        <a:graphic>
          <a:graphicData uri="http://schemas.openxmlformats.org/presentationml/2006/ole">
            <p:oleObj spid="_x0000_s27685" name="Формула" r:id="rId9" imgW="177646" imgH="393359" progId="Equation.3">
              <p:embed/>
            </p:oleObj>
          </a:graphicData>
        </a:graphic>
      </p:graphicFrame>
      <p:sp>
        <p:nvSpPr>
          <p:cNvPr id="44" name="Прямоугольник 43"/>
          <p:cNvSpPr/>
          <p:nvPr/>
        </p:nvSpPr>
        <p:spPr>
          <a:xfrm>
            <a:off x="4714876" y="5572140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</a:t>
            </a:r>
            <a:endParaRPr lang="ru-RU" dirty="0"/>
          </a:p>
        </p:txBody>
      </p:sp>
      <p:sp>
        <p:nvSpPr>
          <p:cNvPr id="27688" name="Rectangle 4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687" name="Object 39"/>
          <p:cNvGraphicFramePr>
            <a:graphicFrameLocks noChangeAspect="1"/>
          </p:cNvGraphicFramePr>
          <p:nvPr/>
        </p:nvGraphicFramePr>
        <p:xfrm>
          <a:off x="5857884" y="5572140"/>
          <a:ext cx="452439" cy="561024"/>
        </p:xfrm>
        <a:graphic>
          <a:graphicData uri="http://schemas.openxmlformats.org/presentationml/2006/ole">
            <p:oleObj spid="_x0000_s27687" name="Формула" r:id="rId10" imgW="241195" imgH="291973" progId="Equation.3">
              <p:embed/>
            </p:oleObj>
          </a:graphicData>
        </a:graphic>
      </p:graphicFrame>
      <p:graphicFrame>
        <p:nvGraphicFramePr>
          <p:cNvPr id="27689" name="Object 41"/>
          <p:cNvGraphicFramePr>
            <a:graphicFrameLocks noChangeAspect="1"/>
          </p:cNvGraphicFramePr>
          <p:nvPr/>
        </p:nvGraphicFramePr>
        <p:xfrm>
          <a:off x="7286644" y="5429265"/>
          <a:ext cx="435597" cy="714380"/>
        </p:xfrm>
        <a:graphic>
          <a:graphicData uri="http://schemas.openxmlformats.org/presentationml/2006/ole">
            <p:oleObj spid="_x0000_s27689" name="Формула" r:id="rId11" imgW="241195" imgH="393529" progId="Equation.3">
              <p:embed/>
            </p:oleObj>
          </a:graphicData>
        </a:graphic>
      </p:graphicFrame>
      <p:sp>
        <p:nvSpPr>
          <p:cNvPr id="27691" name="Rectangle 43"/>
          <p:cNvSpPr>
            <a:spLocks noChangeArrowheads="1"/>
          </p:cNvSpPr>
          <p:nvPr/>
        </p:nvSpPr>
        <p:spPr bwMode="auto">
          <a:xfrm>
            <a:off x="0" y="390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357950" y="5643578"/>
            <a:ext cx="833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= 1,29 </a:t>
            </a:r>
            <a:endParaRPr lang="uk-UA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500694" y="5643578"/>
            <a:ext cx="404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де</a:t>
            </a:r>
            <a:endParaRPr lang="ru-RU" dirty="0"/>
          </a:p>
        </p:txBody>
      </p:sp>
      <p:sp>
        <p:nvSpPr>
          <p:cNvPr id="27693" name="Rectangle 45"/>
          <p:cNvSpPr>
            <a:spLocks noChangeArrowheads="1"/>
          </p:cNvSpPr>
          <p:nvPr/>
        </p:nvSpPr>
        <p:spPr bwMode="auto">
          <a:xfrm>
            <a:off x="785786" y="6327181"/>
            <a:ext cx="58579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V – об'ємна витрата повітря за нормальних умов (          ).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692" name="Object 44"/>
          <p:cNvGraphicFramePr>
            <a:graphicFrameLocks noChangeAspect="1"/>
          </p:cNvGraphicFramePr>
          <p:nvPr/>
        </p:nvGraphicFramePr>
        <p:xfrm>
          <a:off x="5786446" y="6286519"/>
          <a:ext cx="500066" cy="585791"/>
        </p:xfrm>
        <a:graphic>
          <a:graphicData uri="http://schemas.openxmlformats.org/presentationml/2006/ole">
            <p:oleObj spid="_x0000_s27692" name="Формула" r:id="rId12" imgW="330057" imgH="393529" progId="Equation.3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B0B712"/>
          <p:cNvPicPr/>
          <p:nvPr/>
        </p:nvPicPr>
        <p:blipFill>
          <a:blip r:embed="rId2" cstate="print"/>
          <a:srcRect l="8562" t="20306" r="63029" b="65385"/>
          <a:stretch>
            <a:fillRect/>
          </a:stretch>
        </p:blipFill>
        <p:spPr bwMode="auto">
          <a:xfrm>
            <a:off x="285720" y="1214422"/>
            <a:ext cx="39290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B0B712"/>
          <p:cNvPicPr/>
          <p:nvPr/>
        </p:nvPicPr>
        <p:blipFill>
          <a:blip r:embed="rId2" cstate="print"/>
          <a:srcRect l="6992" t="33952" r="63029" b="52193"/>
          <a:stretch>
            <a:fillRect/>
          </a:stretch>
        </p:blipFill>
        <p:spPr bwMode="auto">
          <a:xfrm>
            <a:off x="4286248" y="1214422"/>
            <a:ext cx="407196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4786322"/>
            <a:ext cx="86439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Рис.2. Номограма для розрахунку повітропроводу: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 – оптимальний діаметр труб при р 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к.с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0,7 МПА (1) та р 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к.с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0,5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МПа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(2);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б – оптимальні питомі втрати тиску за р 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к.с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0,7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МПа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(1); р 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к.с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0,6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МПа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(2), р 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к.с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0,5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МПа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(3); р 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к.с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0,4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МПа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(4).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1071546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 smtClean="0">
                <a:latin typeface="Times New Roman"/>
                <a:ea typeface="MS Mincho"/>
              </a:rPr>
              <a:t>Втрати тиску Δр по довжині на ділянці повітропроводу:</a:t>
            </a:r>
            <a:endParaRPr lang="ru-RU" dirty="0"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1643050"/>
            <a:ext cx="3714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latin typeface="MS Mincho"/>
                <a:cs typeface="Times New Roman"/>
              </a:rPr>
              <a:t>△</a:t>
            </a:r>
            <a:r>
              <a:rPr lang="uk-UA" sz="2000" dirty="0" smtClean="0">
                <a:latin typeface="Times New Roman"/>
                <a:ea typeface="MS Mincho"/>
              </a:rPr>
              <a:t>р =        •             , Па </a:t>
            </a:r>
            <a:endParaRPr lang="ru-RU" sz="2000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17" name="Object 1"/>
          <p:cNvGraphicFramePr>
            <a:graphicFrameLocks noChangeAspect="1"/>
          </p:cNvGraphicFramePr>
          <p:nvPr/>
        </p:nvGraphicFramePr>
        <p:xfrm>
          <a:off x="3214678" y="1500174"/>
          <a:ext cx="571504" cy="714380"/>
        </p:xfrm>
        <a:graphic>
          <a:graphicData uri="http://schemas.openxmlformats.org/presentationml/2006/ole">
            <p:oleObj spid="_x0000_s34817" name="Формула" r:id="rId3" imgW="342751" imgH="431613" progId="Equation.3">
              <p:embed/>
            </p:oleObj>
          </a:graphicData>
        </a:graphic>
      </p:graphicFrame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3929058" y="1428736"/>
          <a:ext cx="410769" cy="785818"/>
        </p:xfrm>
        <a:graphic>
          <a:graphicData uri="http://schemas.openxmlformats.org/presentationml/2006/ole">
            <p:oleObj spid="_x0000_s34819" name="Формула" r:id="rId4" imgW="215806" imgH="418918" progId="Equation.3">
              <p:embed/>
            </p:oleObj>
          </a:graphicData>
        </a:graphic>
      </p:graphicFrame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4214810" y="1643050"/>
          <a:ext cx="482206" cy="428628"/>
        </p:xfrm>
        <a:graphic>
          <a:graphicData uri="http://schemas.openxmlformats.org/presentationml/2006/ole">
            <p:oleObj spid="_x0000_s34821" name="Формула" r:id="rId5" imgW="253890" imgH="228501" progId="Equation.3">
              <p:embed/>
            </p:oleObj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152524" y="2124403"/>
            <a:ext cx="5705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/>
                <a:ea typeface="MS Mincho"/>
              </a:rPr>
              <a:t>         = 0,0334 – коефіцієнт гідравлічного тертя;</a:t>
            </a:r>
            <a:endParaRPr lang="ru-RU" dirty="0"/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23" name="Object 7"/>
          <p:cNvGraphicFramePr>
            <a:graphicFrameLocks noChangeAspect="1"/>
          </p:cNvGraphicFramePr>
          <p:nvPr/>
        </p:nvGraphicFramePr>
        <p:xfrm>
          <a:off x="1428728" y="2071678"/>
          <a:ext cx="357189" cy="452439"/>
        </p:xfrm>
        <a:graphic>
          <a:graphicData uri="http://schemas.openxmlformats.org/presentationml/2006/ole">
            <p:oleObj spid="_x0000_s34823" name="Формула" r:id="rId6" imgW="139680" imgH="177480" progId="Equation.3">
              <p:embed/>
            </p:oleObj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500166" y="2500306"/>
            <a:ext cx="6000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/>
                <a:ea typeface="MS Mincho"/>
              </a:rPr>
              <a:t>   р– розрахункова довжина ділянки повітропроводу (м).</a:t>
            </a:r>
            <a:endParaRPr lang="ru-RU" dirty="0" smtClean="0">
              <a:latin typeface="Times New Roman"/>
              <a:ea typeface="MS Mincho"/>
            </a:endParaRPr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25" name="Object 9"/>
          <p:cNvGraphicFramePr>
            <a:graphicFrameLocks noChangeAspect="1"/>
          </p:cNvGraphicFramePr>
          <p:nvPr/>
        </p:nvGraphicFramePr>
        <p:xfrm>
          <a:off x="1428728" y="2428868"/>
          <a:ext cx="400052" cy="464656"/>
        </p:xfrm>
        <a:graphic>
          <a:graphicData uri="http://schemas.openxmlformats.org/presentationml/2006/ole">
            <p:oleObj spid="_x0000_s34825" name="Формула" r:id="rId7" imgW="114102" imgH="177492" progId="Equation.3">
              <p:embed/>
            </p:oleObj>
          </a:graphicData>
        </a:graphic>
      </p:graphicFrame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85720" y="3010255"/>
            <a:ext cx="86439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Times New Roman"/>
                <a:ea typeface="MS Mincho"/>
              </a:rPr>
              <a:t>7) підсумовують втрати тиску на ділянках мережі від компресора до віддаленого, остаточно встановлюють величину тиску повітря на виході компресорної станції.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cap="none" dirty="0" smtClean="0"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5. Техніко-економічні показники.</a:t>
            </a:r>
            <a:r>
              <a:rPr lang="ru-RU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85720" y="1285860"/>
            <a:ext cx="864396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	Річна виробка стисненого повітря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V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г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60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V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к.с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n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n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g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,  , м3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де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n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і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n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g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– кількість годин роботи компресора на добу днів роботи компресора на рік.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85720" y="2428868"/>
            <a:ext cx="30718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Річна витрата електроенергії:</a:t>
            </a:r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4143372" y="2357430"/>
          <a:ext cx="642942" cy="774453"/>
        </p:xfrm>
        <a:graphic>
          <a:graphicData uri="http://schemas.openxmlformats.org/presentationml/2006/ole">
            <p:oleObj spid="_x0000_s33794" name="Формула" r:id="rId3" imgW="419100" imgH="508000" progId="Equation.3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357554" y="2500306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W</a:t>
            </a:r>
            <a:r>
              <a:rPr lang="uk-UA" baseline="-30000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г</a:t>
            </a:r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= k</a:t>
            </a:r>
            <a:endParaRPr lang="uk-UA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2500306"/>
            <a:ext cx="933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•n</a:t>
            </a:r>
            <a:r>
              <a:rPr lang="uk-UA" baseline="-30000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r</a:t>
            </a:r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n</a:t>
            </a:r>
            <a:r>
              <a:rPr lang="uk-UA" baseline="-30000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</a:t>
            </a:r>
            <a:r>
              <a:rPr lang="uk-UA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,  </a:t>
            </a:r>
            <a:endParaRPr lang="uk-UA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285720" y="3143248"/>
            <a:ext cx="8643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 = 1,02…1,04 – коефіцієнт враховує витрату електроенергію на подачу охолоджувальної води та допоміжні потреби;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214282" y="3786190"/>
          <a:ext cx="566739" cy="413566"/>
        </p:xfrm>
        <a:graphic>
          <a:graphicData uri="http://schemas.openxmlformats.org/presentationml/2006/ole">
            <p:oleObj spid="_x0000_s33797" name="Формула" r:id="rId4" imgW="355292" imgH="253780" progId="Equation.3">
              <p:embed/>
            </p:oleObj>
          </a:graphicData>
        </a:graphic>
      </p:graphicFrame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785786" y="3786190"/>
            <a:ext cx="8001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- сумарна розрахункова потужність двигуна компресорів, що працюють одночасно (кВт);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4429132"/>
            <a:ext cx="8501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uk-UA" baseline="-250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= 0,85 ... 0,9 і η</a:t>
            </a:r>
            <a:r>
              <a:rPr lang="uk-UA" baseline="-25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= 0,95 -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к.к.д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двигуна та електричної мережі.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4929198"/>
            <a:ext cx="885828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Визначивши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Vг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і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Wг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річну продуктивність шахти А визначають витрату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сатого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повітря на 1 т вугілля, а також витрата електроенергії на 1 т вугілля і на 1 м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3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повітря.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Вартість 1 м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3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повітря визначається за річними експлуатаційними витратами, куди входять: сума амортизаційних відрахувань, вартість електроенергії, фонд заробітної плати обслуговуючого персоналу, вартість ремонту.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068960"/>
            <a:ext cx="8686800" cy="10827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8986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325</TotalTime>
  <Words>935</Words>
  <Application>Microsoft Office PowerPoint</Application>
  <PresentationFormat>Экран (4:3)</PresentationFormat>
  <Paragraphs>79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Трек</vt:lpstr>
      <vt:lpstr>Формула</vt:lpstr>
      <vt:lpstr>Слайд 1</vt:lpstr>
      <vt:lpstr>Продуктивність компресорної станції (м3/хв) </vt:lpstr>
      <vt:lpstr>Слайд 3</vt:lpstr>
      <vt:lpstr>Слайд 4</vt:lpstr>
      <vt:lpstr>Слайд 5</vt:lpstr>
      <vt:lpstr>Слайд 6</vt:lpstr>
      <vt:lpstr>Слайд 7</vt:lpstr>
      <vt:lpstr>5. Техніко-економічні показники. </vt:lpstr>
      <vt:lpstr>Слайд 9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Пользователь</cp:lastModifiedBy>
  <cp:revision>43</cp:revision>
  <dcterms:created xsi:type="dcterms:W3CDTF">2020-11-12T09:08:35Z</dcterms:created>
  <dcterms:modified xsi:type="dcterms:W3CDTF">2023-06-05T06:31:23Z</dcterms:modified>
</cp:coreProperties>
</file>